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E1133BA8-1CAD-433C-A90E-A1A26C5D08EF}" type="datetimeFigureOut">
              <a:rPr lang="es-AR" smtClean="0"/>
              <a:pPr/>
              <a:t>17/06/2015</a:t>
            </a:fld>
            <a:endParaRPr lang="es-AR"/>
          </a:p>
        </p:txBody>
      </p:sp>
      <p:sp>
        <p:nvSpPr>
          <p:cNvPr id="2" name="1 Marcador de pie de página"/>
          <p:cNvSpPr>
            <a:spLocks noGrp="1"/>
          </p:cNvSpPr>
          <p:nvPr>
            <p:ph type="ftr" sz="quarter" idx="11"/>
          </p:nvPr>
        </p:nvSpPr>
        <p:spPr/>
        <p:txBody>
          <a:bodyPr/>
          <a:lstStyle/>
          <a:p>
            <a:endParaRPr lang="es-AR"/>
          </a:p>
        </p:txBody>
      </p:sp>
      <p:sp>
        <p:nvSpPr>
          <p:cNvPr id="15" name="14 Marcador de número de diapositiva"/>
          <p:cNvSpPr>
            <a:spLocks noGrp="1"/>
          </p:cNvSpPr>
          <p:nvPr>
            <p:ph type="sldNum" sz="quarter" idx="12"/>
          </p:nvPr>
        </p:nvSpPr>
        <p:spPr>
          <a:xfrm>
            <a:off x="8229600" y="6473952"/>
            <a:ext cx="758952" cy="246888"/>
          </a:xfrm>
        </p:spPr>
        <p:txBody>
          <a:bodyPr/>
          <a:lstStyle/>
          <a:p>
            <a:fld id="{05791C15-FB0C-431C-9924-C1492D94F3CE}" type="slidenum">
              <a:rPr lang="es-AR" smtClean="0"/>
              <a:pPr/>
              <a:t>‹#›</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1133BA8-1CAD-433C-A90E-A1A26C5D08EF}" type="datetimeFigureOut">
              <a:rPr lang="es-AR" smtClean="0"/>
              <a:pPr/>
              <a:t>17/06/2015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5791C15-FB0C-431C-9924-C1492D94F3CE}" type="slidenum">
              <a:rPr lang="es-AR" smtClean="0"/>
              <a:pPr/>
              <a:t>‹#›</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1133BA8-1CAD-433C-A90E-A1A26C5D08EF}" type="datetimeFigureOut">
              <a:rPr lang="es-AR" smtClean="0"/>
              <a:pPr/>
              <a:t>17/06/2015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5791C15-FB0C-431C-9924-C1492D94F3CE}" type="slidenum">
              <a:rPr lang="es-AR" smtClean="0"/>
              <a:pPr/>
              <a:t>‹#›</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E1133BA8-1CAD-433C-A90E-A1A26C5D08EF}" type="datetimeFigureOut">
              <a:rPr lang="es-AR" smtClean="0"/>
              <a:pPr/>
              <a:t>17/06/2015</a:t>
            </a:fld>
            <a:endParaRPr lang="es-AR"/>
          </a:p>
        </p:txBody>
      </p:sp>
      <p:sp>
        <p:nvSpPr>
          <p:cNvPr id="19" name="18 Marcador de pie de página"/>
          <p:cNvSpPr>
            <a:spLocks noGrp="1"/>
          </p:cNvSpPr>
          <p:nvPr>
            <p:ph type="ftr" sz="quarter" idx="11"/>
          </p:nvPr>
        </p:nvSpPr>
        <p:spPr>
          <a:xfrm>
            <a:off x="3581400" y="76200"/>
            <a:ext cx="2895600" cy="288925"/>
          </a:xfrm>
        </p:spPr>
        <p:txBody>
          <a:bodyPr/>
          <a:lstStyle/>
          <a:p>
            <a:endParaRPr lang="es-AR"/>
          </a:p>
        </p:txBody>
      </p:sp>
      <p:sp>
        <p:nvSpPr>
          <p:cNvPr id="16" name="15 Marcador de número de diapositiva"/>
          <p:cNvSpPr>
            <a:spLocks noGrp="1"/>
          </p:cNvSpPr>
          <p:nvPr>
            <p:ph type="sldNum" sz="quarter" idx="12"/>
          </p:nvPr>
        </p:nvSpPr>
        <p:spPr>
          <a:xfrm>
            <a:off x="8229600" y="6473952"/>
            <a:ext cx="758952" cy="246888"/>
          </a:xfrm>
        </p:spPr>
        <p:txBody>
          <a:bodyPr/>
          <a:lstStyle/>
          <a:p>
            <a:fld id="{05791C15-FB0C-431C-9924-C1492D94F3CE}" type="slidenum">
              <a:rPr lang="es-AR" smtClean="0"/>
              <a:pPr/>
              <a:t>‹#›</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E1133BA8-1CAD-433C-A90E-A1A26C5D08EF}" type="datetimeFigureOut">
              <a:rPr lang="es-AR" smtClean="0"/>
              <a:pPr/>
              <a:t>17/06/2015</a:t>
            </a:fld>
            <a:endParaRPr lang="es-AR"/>
          </a:p>
        </p:txBody>
      </p:sp>
      <p:sp>
        <p:nvSpPr>
          <p:cNvPr id="11" name="10 Marcador de pie de página"/>
          <p:cNvSpPr>
            <a:spLocks noGrp="1"/>
          </p:cNvSpPr>
          <p:nvPr>
            <p:ph type="ftr" sz="quarter" idx="11"/>
          </p:nvPr>
        </p:nvSpPr>
        <p:spPr/>
        <p:txBody>
          <a:bodyPr/>
          <a:lstStyle/>
          <a:p>
            <a:endParaRPr lang="es-AR"/>
          </a:p>
        </p:txBody>
      </p:sp>
      <p:sp>
        <p:nvSpPr>
          <p:cNvPr id="16" name="15 Marcador de número de diapositiva"/>
          <p:cNvSpPr>
            <a:spLocks noGrp="1"/>
          </p:cNvSpPr>
          <p:nvPr>
            <p:ph type="sldNum" sz="quarter" idx="12"/>
          </p:nvPr>
        </p:nvSpPr>
        <p:spPr/>
        <p:txBody>
          <a:bodyPr/>
          <a:lstStyle/>
          <a:p>
            <a:fld id="{05791C15-FB0C-431C-9924-C1492D94F3CE}" type="slidenum">
              <a:rPr lang="es-AR" smtClean="0"/>
              <a:pPr/>
              <a:t>‹#›</a:t>
            </a:fld>
            <a:endParaRPr lang="es-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E1133BA8-1CAD-433C-A90E-A1A26C5D08EF}" type="datetimeFigureOut">
              <a:rPr lang="es-AR" smtClean="0"/>
              <a:pPr/>
              <a:t>17/06/2015</a:t>
            </a:fld>
            <a:endParaRPr lang="es-AR"/>
          </a:p>
        </p:txBody>
      </p:sp>
      <p:sp>
        <p:nvSpPr>
          <p:cNvPr id="10" name="9 Marcador de pie de página"/>
          <p:cNvSpPr>
            <a:spLocks noGrp="1"/>
          </p:cNvSpPr>
          <p:nvPr>
            <p:ph type="ftr" sz="quarter" idx="11"/>
          </p:nvPr>
        </p:nvSpPr>
        <p:spPr/>
        <p:txBody>
          <a:bodyPr/>
          <a:lstStyle/>
          <a:p>
            <a:endParaRPr lang="es-AR"/>
          </a:p>
        </p:txBody>
      </p:sp>
      <p:sp>
        <p:nvSpPr>
          <p:cNvPr id="31" name="30 Marcador de número de diapositiva"/>
          <p:cNvSpPr>
            <a:spLocks noGrp="1"/>
          </p:cNvSpPr>
          <p:nvPr>
            <p:ph type="sldNum" sz="quarter" idx="12"/>
          </p:nvPr>
        </p:nvSpPr>
        <p:spPr/>
        <p:txBody>
          <a:bodyPr/>
          <a:lstStyle/>
          <a:p>
            <a:fld id="{05791C15-FB0C-431C-9924-C1492D94F3CE}" type="slidenum">
              <a:rPr lang="es-AR" smtClean="0"/>
              <a:pPr/>
              <a:t>‹#›</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E1133BA8-1CAD-433C-A90E-A1A26C5D08EF}" type="datetimeFigureOut">
              <a:rPr lang="es-AR" smtClean="0"/>
              <a:pPr/>
              <a:t>17/06/2015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a:xfrm>
            <a:off x="8229600" y="6477000"/>
            <a:ext cx="762000" cy="246888"/>
          </a:xfrm>
        </p:spPr>
        <p:txBody>
          <a:bodyPr/>
          <a:lstStyle/>
          <a:p>
            <a:fld id="{05791C15-FB0C-431C-9924-C1492D94F3CE}" type="slidenum">
              <a:rPr lang="es-AR" smtClean="0"/>
              <a:pPr/>
              <a:t>‹#›</a:t>
            </a:fld>
            <a:endParaRPr lang="es-AR"/>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E1133BA8-1CAD-433C-A90E-A1A26C5D08EF}" type="datetimeFigureOut">
              <a:rPr lang="es-AR" smtClean="0"/>
              <a:pPr/>
              <a:t>17/06/2015</a:t>
            </a:fld>
            <a:endParaRPr lang="es-AR"/>
          </a:p>
        </p:txBody>
      </p:sp>
      <p:sp>
        <p:nvSpPr>
          <p:cNvPr id="21" name="20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5791C15-FB0C-431C-9924-C1492D94F3CE}" type="slidenum">
              <a:rPr lang="es-AR" smtClean="0"/>
              <a:pPr/>
              <a:t>‹#›</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E1133BA8-1CAD-433C-A90E-A1A26C5D08EF}" type="datetimeFigureOut">
              <a:rPr lang="es-AR" smtClean="0"/>
              <a:pPr/>
              <a:t>17/06/2015</a:t>
            </a:fld>
            <a:endParaRPr lang="es-AR"/>
          </a:p>
        </p:txBody>
      </p:sp>
      <p:sp>
        <p:nvSpPr>
          <p:cNvPr id="24" name="23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5791C15-FB0C-431C-9924-C1492D94F3CE}" type="slidenum">
              <a:rPr lang="es-AR" smtClean="0"/>
              <a:pPr/>
              <a:t>‹#›</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E1133BA8-1CAD-433C-A90E-A1A26C5D08EF}" type="datetimeFigureOut">
              <a:rPr lang="es-AR" smtClean="0"/>
              <a:pPr/>
              <a:t>17/06/2015</a:t>
            </a:fld>
            <a:endParaRPr lang="es-AR"/>
          </a:p>
        </p:txBody>
      </p:sp>
      <p:sp>
        <p:nvSpPr>
          <p:cNvPr id="29" name="28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5791C15-FB0C-431C-9924-C1492D94F3CE}" type="slidenum">
              <a:rPr lang="es-AR" smtClean="0"/>
              <a:pPr/>
              <a:t>‹#›</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E1133BA8-1CAD-433C-A90E-A1A26C5D08EF}" type="datetimeFigureOut">
              <a:rPr lang="es-AR" smtClean="0"/>
              <a:pPr/>
              <a:t>17/06/2015</a:t>
            </a:fld>
            <a:endParaRPr lang="es-AR"/>
          </a:p>
        </p:txBody>
      </p:sp>
      <p:sp>
        <p:nvSpPr>
          <p:cNvPr id="5" name="4 Marcador de pie de página"/>
          <p:cNvSpPr>
            <a:spLocks noGrp="1"/>
          </p:cNvSpPr>
          <p:nvPr>
            <p:ph type="ftr" sz="quarter" idx="11"/>
          </p:nvPr>
        </p:nvSpPr>
        <p:spPr/>
        <p:txBody>
          <a:bodyPr/>
          <a:lstStyle/>
          <a:p>
            <a:endParaRPr lang="es-AR"/>
          </a:p>
        </p:txBody>
      </p:sp>
      <p:sp>
        <p:nvSpPr>
          <p:cNvPr id="31" name="30 Marcador de número de diapositiva"/>
          <p:cNvSpPr>
            <a:spLocks noGrp="1"/>
          </p:cNvSpPr>
          <p:nvPr>
            <p:ph type="sldNum" sz="quarter" idx="12"/>
          </p:nvPr>
        </p:nvSpPr>
        <p:spPr/>
        <p:txBody>
          <a:bodyPr/>
          <a:lstStyle/>
          <a:p>
            <a:fld id="{05791C15-FB0C-431C-9924-C1492D94F3CE}" type="slidenum">
              <a:rPr lang="es-AR" smtClean="0"/>
              <a:pPr/>
              <a:t>‹#›</a:t>
            </a:fld>
            <a:endParaRPr lang="es-AR"/>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1133BA8-1CAD-433C-A90E-A1A26C5D08EF}" type="datetimeFigureOut">
              <a:rPr lang="es-AR" smtClean="0"/>
              <a:pPr/>
              <a:t>17/06/2015</a:t>
            </a:fld>
            <a:endParaRPr lang="es-AR"/>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AR"/>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5791C15-FB0C-431C-9924-C1492D94F3CE}" type="slidenum">
              <a:rPr lang="es-AR" smtClean="0"/>
              <a:pPr/>
              <a:t>‹#›</a:t>
            </a:fld>
            <a:endParaRPr lang="es-AR"/>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2" y="0"/>
            <a:ext cx="9286940" cy="6858000"/>
          </a:xfrm>
          <a:prstGeom prst="rect">
            <a:avLst/>
          </a:prstGeom>
          <a:noFill/>
          <a:ln w="9525">
            <a:noFill/>
            <a:miter lim="800000"/>
            <a:headEnd/>
            <a:tailEnd/>
          </a:ln>
          <a:effectLst/>
        </p:spPr>
      </p:pic>
      <p:sp>
        <p:nvSpPr>
          <p:cNvPr id="5" name="4 CuadroTexto"/>
          <p:cNvSpPr txBox="1"/>
          <p:nvPr/>
        </p:nvSpPr>
        <p:spPr>
          <a:xfrm>
            <a:off x="928662" y="4214818"/>
            <a:ext cx="7715304" cy="1477328"/>
          </a:xfrm>
          <a:prstGeom prst="rect">
            <a:avLst/>
          </a:prstGeom>
          <a:noFill/>
          <a:ln>
            <a:noFill/>
          </a:ln>
        </p:spPr>
        <p:txBody>
          <a:bodyPr wrap="square" rtlCol="0">
            <a:spAutoFit/>
          </a:bodyPr>
          <a:lstStyle/>
          <a:p>
            <a:r>
              <a:rPr lang="es-AR" sz="3600" dirty="0" smtClean="0">
                <a:solidFill>
                  <a:schemeClr val="bg1"/>
                </a:solidFill>
                <a:latin typeface="Cooper Black" pitchFamily="18" charset="0"/>
              </a:rPr>
              <a:t>          Residencia de </a:t>
            </a:r>
            <a:r>
              <a:rPr lang="es-AR" sz="5400" dirty="0" err="1" smtClean="0">
                <a:solidFill>
                  <a:schemeClr val="bg1"/>
                </a:solidFill>
                <a:latin typeface="Cooper Black" pitchFamily="18" charset="0"/>
              </a:rPr>
              <a:t>Emergentología</a:t>
            </a:r>
            <a:r>
              <a:rPr lang="es-AR" sz="3600" dirty="0" smtClean="0">
                <a:solidFill>
                  <a:schemeClr val="bg1"/>
                </a:solidFill>
                <a:latin typeface="Cooper Black" pitchFamily="18" charset="0"/>
              </a:rPr>
              <a:t>.</a:t>
            </a:r>
            <a:endParaRPr lang="es-AR" sz="3600" dirty="0">
              <a:solidFill>
                <a:schemeClr val="bg1"/>
              </a:solidFill>
              <a:latin typeface="Cooper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0"/>
            <a:ext cx="8686800" cy="45719"/>
          </a:xfrm>
        </p:spPr>
        <p:txBody>
          <a:bodyPr>
            <a:normAutofit fontScale="90000"/>
          </a:bodyPr>
          <a:lstStyle/>
          <a:p>
            <a:endParaRPr lang="es-AR" dirty="0"/>
          </a:p>
        </p:txBody>
      </p:sp>
      <p:graphicFrame>
        <p:nvGraphicFramePr>
          <p:cNvPr id="4" name="3 Marcador de contenido"/>
          <p:cNvGraphicFramePr>
            <a:graphicFrameLocks noGrp="1"/>
          </p:cNvGraphicFramePr>
          <p:nvPr>
            <p:ph idx="1"/>
          </p:nvPr>
        </p:nvGraphicFramePr>
        <p:xfrm>
          <a:off x="304800" y="285728"/>
          <a:ext cx="8686800" cy="6215108"/>
        </p:xfrm>
        <a:graphic>
          <a:graphicData uri="http://schemas.openxmlformats.org/drawingml/2006/table">
            <a:tbl>
              <a:tblPr firstRow="1" bandRow="1">
                <a:tableStyleId>{5C22544A-7EE6-4342-B048-85BDC9FD1C3A}</a:tableStyleId>
              </a:tblPr>
              <a:tblGrid>
                <a:gridCol w="2171700"/>
                <a:gridCol w="2171700"/>
                <a:gridCol w="2171700"/>
                <a:gridCol w="2171700"/>
              </a:tblGrid>
              <a:tr h="1553777">
                <a:tc>
                  <a:txBody>
                    <a:bodyPr/>
                    <a:lstStyle/>
                    <a:p>
                      <a:r>
                        <a:rPr lang="es-AR" dirty="0" smtClean="0"/>
                        <a:t>2</a:t>
                      </a:r>
                      <a:r>
                        <a:rPr lang="es-AR" baseline="0" dirty="0" smtClean="0"/>
                        <a:t> AÑO</a:t>
                      </a:r>
                      <a:endParaRPr lang="es-AR" dirty="0"/>
                    </a:p>
                  </a:txBody>
                  <a:tcPr/>
                </a:tc>
                <a:tc>
                  <a:txBody>
                    <a:bodyPr/>
                    <a:lstStyle/>
                    <a:p>
                      <a:pPr algn="just">
                        <a:lnSpc>
                          <a:spcPct val="115000"/>
                        </a:lnSpc>
                        <a:spcAft>
                          <a:spcPts val="0"/>
                        </a:spcAft>
                      </a:pPr>
                      <a:r>
                        <a:rPr lang="es-AR" sz="1200" b="1" dirty="0">
                          <a:latin typeface="Arial"/>
                          <a:ea typeface="Calibri"/>
                          <a:cs typeface="Times New Roman"/>
                        </a:rPr>
                        <a:t>Rotación</a:t>
                      </a:r>
                      <a:endParaRPr lang="es-AR" sz="1100" dirty="0">
                        <a:latin typeface="Calibri"/>
                        <a:ea typeface="Calibri"/>
                        <a:cs typeface="Times New Roman"/>
                      </a:endParaRPr>
                    </a:p>
                  </a:txBody>
                  <a:tcPr marL="68580" marR="68580" marT="0" marB="0"/>
                </a:tc>
                <a:tc>
                  <a:txBody>
                    <a:bodyPr/>
                    <a:lstStyle/>
                    <a:p>
                      <a:pPr algn="just">
                        <a:lnSpc>
                          <a:spcPct val="115000"/>
                        </a:lnSpc>
                        <a:spcAft>
                          <a:spcPts val="0"/>
                        </a:spcAft>
                      </a:pPr>
                      <a:r>
                        <a:rPr lang="es-AR" sz="1200" b="1" dirty="0">
                          <a:latin typeface="Arial"/>
                          <a:ea typeface="Calibri"/>
                          <a:cs typeface="Times New Roman"/>
                        </a:rPr>
                        <a:t>Actividades y clases</a:t>
                      </a:r>
                      <a:endParaRPr lang="es-AR" sz="1100" dirty="0">
                        <a:latin typeface="Calibri"/>
                        <a:ea typeface="Calibri"/>
                        <a:cs typeface="Times New Roman"/>
                      </a:endParaRPr>
                    </a:p>
                  </a:txBody>
                  <a:tcPr marL="68580" marR="68580" marT="0" marB="0"/>
                </a:tc>
                <a:tc>
                  <a:txBody>
                    <a:bodyPr/>
                    <a:lstStyle/>
                    <a:p>
                      <a:pPr algn="just">
                        <a:lnSpc>
                          <a:spcPct val="115000"/>
                        </a:lnSpc>
                        <a:spcAft>
                          <a:spcPts val="0"/>
                        </a:spcAft>
                      </a:pPr>
                      <a:r>
                        <a:rPr lang="es-AR" sz="1200" b="1" dirty="0">
                          <a:latin typeface="Arial"/>
                          <a:ea typeface="Calibri"/>
                          <a:cs typeface="Times New Roman"/>
                        </a:rPr>
                        <a:t>Guardias</a:t>
                      </a:r>
                      <a:endParaRPr lang="es-AR" sz="1100" dirty="0">
                        <a:latin typeface="Calibri"/>
                        <a:ea typeface="Calibri"/>
                        <a:cs typeface="Times New Roman"/>
                      </a:endParaRPr>
                    </a:p>
                  </a:txBody>
                  <a:tcPr marL="68580" marR="68580" marT="0" marB="0"/>
                </a:tc>
              </a:tr>
              <a:tr h="1553777">
                <a:tc>
                  <a:txBody>
                    <a:bodyPr/>
                    <a:lstStyle/>
                    <a:p>
                      <a:endParaRPr lang="es-AR"/>
                    </a:p>
                  </a:txBody>
                  <a:tcPr/>
                </a:tc>
                <a:tc>
                  <a:txBody>
                    <a:bodyPr/>
                    <a:lstStyle/>
                    <a:p>
                      <a:pPr algn="just">
                        <a:lnSpc>
                          <a:spcPct val="115000"/>
                        </a:lnSpc>
                        <a:spcAft>
                          <a:spcPts val="0"/>
                        </a:spcAft>
                      </a:pPr>
                      <a:r>
                        <a:rPr lang="es-AR" sz="1200">
                          <a:latin typeface="Arial"/>
                          <a:ea typeface="Calibri"/>
                          <a:cs typeface="Times New Roman"/>
                        </a:rPr>
                        <a:t>2 meses por Servicio de Imágenes, en horario matutino</a:t>
                      </a:r>
                      <a:endParaRPr lang="es-AR" sz="1100">
                        <a:latin typeface="Calibri"/>
                        <a:ea typeface="Calibri"/>
                        <a:cs typeface="Times New Roman"/>
                      </a:endParaRPr>
                    </a:p>
                  </a:txBody>
                  <a:tcPr marL="68580" marR="68580" marT="0" marB="0"/>
                </a:tc>
                <a:tc rowSpan="3">
                  <a:txBody>
                    <a:bodyPr/>
                    <a:lstStyle/>
                    <a:p>
                      <a:pPr algn="just">
                        <a:lnSpc>
                          <a:spcPct val="115000"/>
                        </a:lnSpc>
                        <a:spcAft>
                          <a:spcPts val="0"/>
                        </a:spcAft>
                      </a:pPr>
                      <a:r>
                        <a:rPr lang="es-AR" sz="1200" dirty="0">
                          <a:latin typeface="Arial"/>
                          <a:ea typeface="Calibri"/>
                          <a:cs typeface="Times New Roman"/>
                        </a:rPr>
                        <a:t>Durante la mañana se realizarán en el servicio por donde se encuentre rotando, por la tarde se realizarán en el Servicio de Emergencia</a:t>
                      </a:r>
                      <a:endParaRPr lang="es-AR" sz="1100" dirty="0">
                        <a:latin typeface="Calibri"/>
                        <a:ea typeface="Calibri"/>
                        <a:cs typeface="Times New Roman"/>
                      </a:endParaRPr>
                    </a:p>
                  </a:txBody>
                  <a:tcPr marL="68580" marR="68580" marT="0" marB="0"/>
                </a:tc>
                <a:tc rowSpan="3">
                  <a:txBody>
                    <a:bodyPr/>
                    <a:lstStyle/>
                    <a:p>
                      <a:pPr algn="just">
                        <a:lnSpc>
                          <a:spcPct val="115000"/>
                        </a:lnSpc>
                        <a:spcAft>
                          <a:spcPts val="0"/>
                        </a:spcAft>
                      </a:pPr>
                      <a:r>
                        <a:rPr lang="es-AR" sz="1200" dirty="0">
                          <a:latin typeface="Arial"/>
                          <a:ea typeface="Calibri"/>
                          <a:cs typeface="Times New Roman"/>
                        </a:rPr>
                        <a:t>6 mensuales (con 5 guardias semanales y 1 </a:t>
                      </a:r>
                      <a:r>
                        <a:rPr lang="es-AR" sz="1200" dirty="0" err="1">
                          <a:latin typeface="Arial"/>
                          <a:ea typeface="Calibri"/>
                          <a:cs typeface="Times New Roman"/>
                        </a:rPr>
                        <a:t>dia</a:t>
                      </a:r>
                      <a:r>
                        <a:rPr lang="es-AR" sz="1200" dirty="0">
                          <a:latin typeface="Arial"/>
                          <a:ea typeface="Calibri"/>
                          <a:cs typeface="Times New Roman"/>
                        </a:rPr>
                        <a:t> de fin de semana) en el Servicio de Emergencias </a:t>
                      </a:r>
                      <a:endParaRPr lang="es-AR" sz="1100" dirty="0">
                        <a:latin typeface="Calibri"/>
                        <a:ea typeface="Calibri"/>
                        <a:cs typeface="Times New Roman"/>
                      </a:endParaRPr>
                    </a:p>
                  </a:txBody>
                  <a:tcPr marL="68580" marR="68580" marT="0" marB="0"/>
                </a:tc>
              </a:tr>
              <a:tr h="1553777">
                <a:tc>
                  <a:txBody>
                    <a:bodyPr/>
                    <a:lstStyle/>
                    <a:p>
                      <a:endParaRPr lang="es-AR"/>
                    </a:p>
                  </a:txBody>
                  <a:tcPr/>
                </a:tc>
                <a:tc>
                  <a:txBody>
                    <a:bodyPr/>
                    <a:lstStyle/>
                    <a:p>
                      <a:pPr algn="just">
                        <a:lnSpc>
                          <a:spcPct val="115000"/>
                        </a:lnSpc>
                        <a:spcAft>
                          <a:spcPts val="0"/>
                        </a:spcAft>
                      </a:pPr>
                      <a:r>
                        <a:rPr lang="es-AR" sz="1200">
                          <a:latin typeface="Arial"/>
                          <a:ea typeface="Calibri"/>
                          <a:cs typeface="Times New Roman"/>
                        </a:rPr>
                        <a:t>2 meses por Servicio de Cardiología, en horario matutino</a:t>
                      </a:r>
                      <a:endParaRPr lang="es-AR" sz="1100">
                        <a:latin typeface="Calibri"/>
                        <a:ea typeface="Calibri"/>
                        <a:cs typeface="Times New Roman"/>
                      </a:endParaRPr>
                    </a:p>
                  </a:txBody>
                  <a:tcPr marL="68580" marR="68580" marT="0" marB="0"/>
                </a:tc>
                <a:tc vMerge="1">
                  <a:txBody>
                    <a:bodyPr/>
                    <a:lstStyle/>
                    <a:p>
                      <a:endParaRPr lang="es-AR"/>
                    </a:p>
                  </a:txBody>
                  <a:tcPr/>
                </a:tc>
                <a:tc vMerge="1">
                  <a:txBody>
                    <a:bodyPr/>
                    <a:lstStyle/>
                    <a:p>
                      <a:endParaRPr lang="es-AR"/>
                    </a:p>
                  </a:txBody>
                  <a:tcPr/>
                </a:tc>
              </a:tr>
              <a:tr h="1553777">
                <a:tc>
                  <a:txBody>
                    <a:bodyPr/>
                    <a:lstStyle/>
                    <a:p>
                      <a:endParaRPr lang="es-AR"/>
                    </a:p>
                  </a:txBody>
                  <a:tcPr/>
                </a:tc>
                <a:tc>
                  <a:txBody>
                    <a:bodyPr/>
                    <a:lstStyle/>
                    <a:p>
                      <a:pPr algn="just">
                        <a:lnSpc>
                          <a:spcPct val="115000"/>
                        </a:lnSpc>
                        <a:spcAft>
                          <a:spcPts val="0"/>
                        </a:spcAft>
                      </a:pPr>
                      <a:r>
                        <a:rPr lang="es-AR" sz="1200" dirty="0">
                          <a:latin typeface="Arial"/>
                          <a:ea typeface="Calibri"/>
                          <a:cs typeface="Times New Roman"/>
                        </a:rPr>
                        <a:t>7 meses por el Servicio de Emergencia (shock </a:t>
                      </a:r>
                      <a:r>
                        <a:rPr lang="es-AR" sz="1200" dirty="0" err="1">
                          <a:latin typeface="Arial"/>
                          <a:ea typeface="Calibri"/>
                          <a:cs typeface="Times New Roman"/>
                        </a:rPr>
                        <a:t>room</a:t>
                      </a:r>
                      <a:r>
                        <a:rPr lang="es-AR" sz="1200" dirty="0">
                          <a:latin typeface="Arial"/>
                          <a:ea typeface="Calibri"/>
                          <a:cs typeface="Times New Roman"/>
                        </a:rPr>
                        <a:t>)</a:t>
                      </a:r>
                      <a:endParaRPr lang="es-AR" sz="1100" dirty="0">
                        <a:latin typeface="Calibri"/>
                        <a:ea typeface="Calibri"/>
                        <a:cs typeface="Times New Roman"/>
                      </a:endParaRPr>
                    </a:p>
                  </a:txBody>
                  <a:tcPr marL="68580" marR="68580" marT="0" marB="0"/>
                </a:tc>
                <a:tc vMerge="1">
                  <a:txBody>
                    <a:bodyPr/>
                    <a:lstStyle/>
                    <a:p>
                      <a:endParaRPr lang="es-AR"/>
                    </a:p>
                  </a:txBody>
                  <a:tcPr/>
                </a:tc>
                <a:tc vMerge="1">
                  <a:txBody>
                    <a:bodyPr/>
                    <a:lstStyle/>
                    <a:p>
                      <a:endParaRPr lang="es-A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19"/>
            <a:ext cx="8686800" cy="45719"/>
          </a:xfrm>
        </p:spPr>
        <p:txBody>
          <a:bodyPr>
            <a:normAutofit fontScale="90000"/>
          </a:bodyPr>
          <a:lstStyle/>
          <a:p>
            <a:endParaRPr lang="es-AR" dirty="0"/>
          </a:p>
        </p:txBody>
      </p:sp>
      <p:graphicFrame>
        <p:nvGraphicFramePr>
          <p:cNvPr id="4" name="3 Marcador de contenido"/>
          <p:cNvGraphicFramePr>
            <a:graphicFrameLocks noGrp="1"/>
          </p:cNvGraphicFramePr>
          <p:nvPr>
            <p:ph idx="1"/>
          </p:nvPr>
        </p:nvGraphicFramePr>
        <p:xfrm>
          <a:off x="304800" y="214289"/>
          <a:ext cx="8686800" cy="6429420"/>
        </p:xfrm>
        <a:graphic>
          <a:graphicData uri="http://schemas.openxmlformats.org/drawingml/2006/table">
            <a:tbl>
              <a:tblPr firstRow="1" bandRow="1">
                <a:tableStyleId>{5C22544A-7EE6-4342-B048-85BDC9FD1C3A}</a:tableStyleId>
              </a:tblPr>
              <a:tblGrid>
                <a:gridCol w="2171700"/>
                <a:gridCol w="2171700"/>
                <a:gridCol w="2171700"/>
                <a:gridCol w="2171700"/>
              </a:tblGrid>
              <a:tr h="1607355">
                <a:tc>
                  <a:txBody>
                    <a:bodyPr/>
                    <a:lstStyle/>
                    <a:p>
                      <a:r>
                        <a:rPr lang="es-AR" dirty="0" smtClean="0"/>
                        <a:t>3</a:t>
                      </a:r>
                      <a:r>
                        <a:rPr lang="es-AR" baseline="0" dirty="0" smtClean="0"/>
                        <a:t> año.</a:t>
                      </a:r>
                      <a:endParaRPr lang="es-AR" dirty="0"/>
                    </a:p>
                  </a:txBody>
                  <a:tcPr/>
                </a:tc>
                <a:tc>
                  <a:txBody>
                    <a:bodyPr/>
                    <a:lstStyle/>
                    <a:p>
                      <a:pPr algn="just">
                        <a:lnSpc>
                          <a:spcPct val="115000"/>
                        </a:lnSpc>
                        <a:spcAft>
                          <a:spcPts val="0"/>
                        </a:spcAft>
                      </a:pPr>
                      <a:r>
                        <a:rPr lang="es-AR" sz="1200" b="1" dirty="0">
                          <a:latin typeface="Arial"/>
                          <a:ea typeface="Calibri"/>
                          <a:cs typeface="Times New Roman"/>
                        </a:rPr>
                        <a:t>Rotación</a:t>
                      </a:r>
                      <a:endParaRPr lang="es-AR" sz="1100" dirty="0">
                        <a:latin typeface="Calibri"/>
                        <a:ea typeface="Calibri"/>
                        <a:cs typeface="Times New Roman"/>
                      </a:endParaRPr>
                    </a:p>
                  </a:txBody>
                  <a:tcPr marL="68580" marR="68580" marT="0" marB="0"/>
                </a:tc>
                <a:tc>
                  <a:txBody>
                    <a:bodyPr/>
                    <a:lstStyle/>
                    <a:p>
                      <a:pPr algn="just">
                        <a:lnSpc>
                          <a:spcPct val="115000"/>
                        </a:lnSpc>
                        <a:spcAft>
                          <a:spcPts val="0"/>
                        </a:spcAft>
                      </a:pPr>
                      <a:r>
                        <a:rPr lang="es-AR" sz="1200" b="1" dirty="0">
                          <a:latin typeface="Arial"/>
                          <a:ea typeface="Calibri"/>
                          <a:cs typeface="Times New Roman"/>
                        </a:rPr>
                        <a:t>Actividades y clases</a:t>
                      </a:r>
                      <a:endParaRPr lang="es-AR" sz="1100" dirty="0">
                        <a:latin typeface="Calibri"/>
                        <a:ea typeface="Calibri"/>
                        <a:cs typeface="Times New Roman"/>
                      </a:endParaRPr>
                    </a:p>
                  </a:txBody>
                  <a:tcPr marL="68580" marR="68580" marT="0" marB="0"/>
                </a:tc>
                <a:tc>
                  <a:txBody>
                    <a:bodyPr/>
                    <a:lstStyle/>
                    <a:p>
                      <a:pPr algn="just">
                        <a:lnSpc>
                          <a:spcPct val="115000"/>
                        </a:lnSpc>
                        <a:spcAft>
                          <a:spcPts val="0"/>
                        </a:spcAft>
                      </a:pPr>
                      <a:r>
                        <a:rPr lang="es-AR" sz="1200" b="1">
                          <a:latin typeface="Arial"/>
                          <a:ea typeface="Calibri"/>
                          <a:cs typeface="Times New Roman"/>
                        </a:rPr>
                        <a:t>Guardias</a:t>
                      </a:r>
                      <a:endParaRPr lang="es-AR" sz="1100">
                        <a:latin typeface="Calibri"/>
                        <a:ea typeface="Calibri"/>
                        <a:cs typeface="Times New Roman"/>
                      </a:endParaRPr>
                    </a:p>
                  </a:txBody>
                  <a:tcPr marL="68580" marR="68580" marT="0" marB="0"/>
                </a:tc>
              </a:tr>
              <a:tr h="1607355">
                <a:tc>
                  <a:txBody>
                    <a:bodyPr/>
                    <a:lstStyle/>
                    <a:p>
                      <a:endParaRPr lang="es-AR" dirty="0"/>
                    </a:p>
                  </a:txBody>
                  <a:tcPr/>
                </a:tc>
                <a:tc>
                  <a:txBody>
                    <a:bodyPr/>
                    <a:lstStyle/>
                    <a:p>
                      <a:pPr algn="just">
                        <a:lnSpc>
                          <a:spcPct val="115000"/>
                        </a:lnSpc>
                        <a:spcAft>
                          <a:spcPts val="0"/>
                        </a:spcAft>
                      </a:pPr>
                      <a:r>
                        <a:rPr lang="es-AR" sz="1200">
                          <a:latin typeface="Arial"/>
                          <a:ea typeface="Calibri"/>
                          <a:cs typeface="Times New Roman"/>
                        </a:rPr>
                        <a:t>1 mes Sistema prehospitalario (S.A.M.E)</a:t>
                      </a:r>
                      <a:endParaRPr lang="es-AR" sz="1100">
                        <a:latin typeface="Calibri"/>
                        <a:ea typeface="Calibri"/>
                        <a:cs typeface="Times New Roman"/>
                      </a:endParaRPr>
                    </a:p>
                  </a:txBody>
                  <a:tcPr marL="68580" marR="68580" marT="0" marB="0"/>
                </a:tc>
                <a:tc rowSpan="2" gridSpan="2">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AR" sz="1400" dirty="0">
                          <a:latin typeface="Arial"/>
                          <a:ea typeface="Calibri"/>
                          <a:cs typeface="Times New Roman"/>
                        </a:rPr>
                        <a:t>De acuerdo al servicio en el que se encuentre </a:t>
                      </a:r>
                      <a:r>
                        <a:rPr lang="es-AR" sz="1400" dirty="0" smtClean="0">
                          <a:latin typeface="Arial"/>
                          <a:ea typeface="Calibri"/>
                          <a:cs typeface="Times New Roman"/>
                        </a:rPr>
                        <a:t>rotando, 4 guardias mensuales (1 guardia semanal) En el servicio de Emergencias</a:t>
                      </a:r>
                      <a:endParaRPr lang="es-AR" sz="1400" dirty="0" smtClean="0">
                        <a:latin typeface="Calibri"/>
                        <a:ea typeface="Calibri"/>
                        <a:cs typeface="Times New Roman"/>
                      </a:endParaRPr>
                    </a:p>
                    <a:p>
                      <a:pPr algn="just">
                        <a:lnSpc>
                          <a:spcPct val="115000"/>
                        </a:lnSpc>
                        <a:spcAft>
                          <a:spcPts val="0"/>
                        </a:spcAft>
                      </a:pPr>
                      <a:endParaRPr lang="es-AR" sz="1100" dirty="0">
                        <a:latin typeface="Calibri"/>
                        <a:ea typeface="Calibri"/>
                        <a:cs typeface="Times New Roman"/>
                      </a:endParaRPr>
                    </a:p>
                  </a:txBody>
                  <a:tcPr marL="68580" marR="68580" marT="0" marB="0"/>
                </a:tc>
                <a:tc rowSpan="2" hMerge="1">
                  <a:txBody>
                    <a:bodyPr/>
                    <a:lstStyle/>
                    <a:p>
                      <a:endParaRPr lang="es-AR"/>
                    </a:p>
                  </a:txBody>
                  <a:tcPr/>
                </a:tc>
              </a:tr>
              <a:tr h="1607355">
                <a:tc>
                  <a:txBody>
                    <a:bodyPr/>
                    <a:lstStyle/>
                    <a:p>
                      <a:endParaRPr lang="es-AR"/>
                    </a:p>
                  </a:txBody>
                  <a:tcPr/>
                </a:tc>
                <a:tc>
                  <a:txBody>
                    <a:bodyPr/>
                    <a:lstStyle/>
                    <a:p>
                      <a:pPr algn="just">
                        <a:lnSpc>
                          <a:spcPct val="115000"/>
                        </a:lnSpc>
                        <a:spcAft>
                          <a:spcPts val="0"/>
                        </a:spcAft>
                      </a:pPr>
                      <a:r>
                        <a:rPr lang="es-AR" sz="1200">
                          <a:latin typeface="Arial"/>
                          <a:ea typeface="Calibri"/>
                          <a:cs typeface="Times New Roman"/>
                        </a:rPr>
                        <a:t>2 meses Servicio de Emergencias Hospital Fernández</a:t>
                      </a:r>
                      <a:endParaRPr lang="es-AR" sz="1100">
                        <a:latin typeface="Calibri"/>
                        <a:ea typeface="Calibri"/>
                        <a:cs typeface="Times New Roman"/>
                      </a:endParaRPr>
                    </a:p>
                  </a:txBody>
                  <a:tcPr marL="68580" marR="68580" marT="0" marB="0"/>
                </a:tc>
                <a:tc gridSpan="2" vMerge="1">
                  <a:txBody>
                    <a:bodyPr/>
                    <a:lstStyle/>
                    <a:p>
                      <a:endParaRPr lang="es-AR"/>
                    </a:p>
                  </a:txBody>
                  <a:tcPr/>
                </a:tc>
                <a:tc hMerge="1" vMerge="1">
                  <a:txBody>
                    <a:bodyPr/>
                    <a:lstStyle/>
                    <a:p>
                      <a:endParaRPr lang="es-AR"/>
                    </a:p>
                  </a:txBody>
                  <a:tcPr/>
                </a:tc>
              </a:tr>
              <a:tr h="1607355">
                <a:tc>
                  <a:txBody>
                    <a:bodyPr/>
                    <a:lstStyle/>
                    <a:p>
                      <a:endParaRPr lang="es-AR"/>
                    </a:p>
                  </a:txBody>
                  <a:tcPr/>
                </a:tc>
                <a:tc>
                  <a:txBody>
                    <a:bodyPr/>
                    <a:lstStyle/>
                    <a:p>
                      <a:pPr algn="just">
                        <a:lnSpc>
                          <a:spcPct val="115000"/>
                        </a:lnSpc>
                        <a:spcAft>
                          <a:spcPts val="0"/>
                        </a:spcAft>
                      </a:pPr>
                      <a:r>
                        <a:rPr lang="es-AR" sz="1200" dirty="0">
                          <a:latin typeface="Arial"/>
                          <a:ea typeface="Calibri"/>
                          <a:cs typeface="Times New Roman"/>
                        </a:rPr>
                        <a:t>9 meses Servicio de Emergencia de nuestro hospital</a:t>
                      </a:r>
                      <a:endParaRPr lang="es-AR" sz="1100" dirty="0">
                        <a:latin typeface="Calibri"/>
                        <a:ea typeface="Calibri"/>
                        <a:cs typeface="Times New Roman"/>
                      </a:endParaRPr>
                    </a:p>
                  </a:txBody>
                  <a:tcPr marL="68580" marR="68580" marT="0" marB="0"/>
                </a:tc>
                <a:tc>
                  <a:txBody>
                    <a:bodyPr/>
                    <a:lstStyle/>
                    <a:p>
                      <a:pPr algn="just">
                        <a:lnSpc>
                          <a:spcPct val="115000"/>
                        </a:lnSpc>
                        <a:spcAft>
                          <a:spcPts val="0"/>
                        </a:spcAft>
                      </a:pPr>
                      <a:endParaRPr lang="es-AR" sz="1100" dirty="0">
                        <a:latin typeface="Calibri"/>
                        <a:ea typeface="Calibri"/>
                        <a:cs typeface="Times New Roman"/>
                      </a:endParaRPr>
                    </a:p>
                  </a:txBody>
                  <a:tcPr marL="68580" marR="68580" marT="0" marB="0"/>
                </a:tc>
                <a:tc>
                  <a:txBody>
                    <a:bodyPr/>
                    <a:lstStyle/>
                    <a:p>
                      <a:pPr algn="just">
                        <a:lnSpc>
                          <a:spcPct val="115000"/>
                        </a:lnSpc>
                        <a:spcAft>
                          <a:spcPts val="0"/>
                        </a:spcAft>
                      </a:pPr>
                      <a:endParaRPr lang="es-AR" sz="11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LOS ESPERAMOS……….</a:t>
            </a:r>
            <a:endParaRPr lang="es-AR" dirty="0"/>
          </a:p>
        </p:txBody>
      </p:sp>
      <p:pic>
        <p:nvPicPr>
          <p:cNvPr id="4" name="3 Marcador de contenido" descr="DSC02905.JPG"/>
          <p:cNvPicPr>
            <a:picLocks noGrp="1" noChangeAspect="1"/>
          </p:cNvPicPr>
          <p:nvPr>
            <p:ph idx="1"/>
          </p:nvPr>
        </p:nvPicPr>
        <p:blipFill>
          <a:blip r:embed="rId2" cstate="print"/>
          <a:stretch>
            <a:fillRect/>
          </a:stretch>
        </p:blipFill>
        <p:spPr>
          <a:xfrm>
            <a:off x="839083" y="1643050"/>
            <a:ext cx="7618234" cy="492922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5768997"/>
          </a:xfrm>
        </p:spPr>
        <p:txBody>
          <a:bodyPr/>
          <a:lstStyle/>
          <a:p>
            <a:pPr>
              <a:buNone/>
            </a:pPr>
            <a:r>
              <a:rPr lang="es-AR" dirty="0" smtClean="0"/>
              <a:t>Hospital: H.I.G.A Abraham </a:t>
            </a:r>
            <a:r>
              <a:rPr lang="es-AR" dirty="0" err="1" smtClean="0"/>
              <a:t>Piñeyro</a:t>
            </a:r>
            <a:r>
              <a:rPr lang="es-AR" dirty="0" smtClean="0"/>
              <a:t> </a:t>
            </a:r>
            <a:r>
              <a:rPr lang="es-AR" dirty="0" err="1" smtClean="0"/>
              <a:t>Junin</a:t>
            </a:r>
            <a:r>
              <a:rPr lang="es-AR" dirty="0" smtClean="0"/>
              <a:t>. </a:t>
            </a:r>
            <a:r>
              <a:rPr lang="es-AR" dirty="0" err="1" smtClean="0"/>
              <a:t>Bs.As</a:t>
            </a:r>
            <a:endParaRPr lang="es-AR" dirty="0"/>
          </a:p>
          <a:p>
            <a:pPr>
              <a:buNone/>
            </a:pPr>
            <a:r>
              <a:rPr lang="es-AR" dirty="0" err="1" smtClean="0"/>
              <a:t>Direccion</a:t>
            </a:r>
            <a:r>
              <a:rPr lang="es-AR" dirty="0" smtClean="0"/>
              <a:t>: Lavalle 1084.</a:t>
            </a:r>
          </a:p>
          <a:p>
            <a:pPr>
              <a:buNone/>
            </a:pPr>
            <a:r>
              <a:rPr lang="es-AR" dirty="0" err="1" smtClean="0"/>
              <a:t>Telefonos</a:t>
            </a:r>
            <a:r>
              <a:rPr lang="es-AR" dirty="0" smtClean="0"/>
              <a:t>: 236-4433108/4433141</a:t>
            </a:r>
          </a:p>
          <a:p>
            <a:pPr>
              <a:buNone/>
            </a:pPr>
            <a:r>
              <a:rPr lang="es-AR" dirty="0" smtClean="0"/>
              <a:t>                       interno: docencia 247</a:t>
            </a:r>
          </a:p>
          <a:p>
            <a:pPr>
              <a:buNone/>
            </a:pPr>
            <a:r>
              <a:rPr lang="es-AR" dirty="0"/>
              <a:t> </a:t>
            </a:r>
            <a:r>
              <a:rPr lang="es-AR" dirty="0" smtClean="0"/>
              <a:t>                                    emergencia 265.</a:t>
            </a:r>
          </a:p>
          <a:p>
            <a:pPr>
              <a:buNone/>
            </a:pPr>
            <a:r>
              <a:rPr lang="es-AR" dirty="0" err="1" smtClean="0"/>
              <a:t>Region</a:t>
            </a:r>
            <a:r>
              <a:rPr lang="es-AR" dirty="0" smtClean="0"/>
              <a:t> Sanitaria III </a:t>
            </a:r>
          </a:p>
          <a:p>
            <a:pPr>
              <a:buNone/>
            </a:pPr>
            <a:r>
              <a:rPr lang="es-AR" dirty="0"/>
              <a:t> </a:t>
            </a:r>
            <a:r>
              <a:rPr lang="es-AR" dirty="0" smtClean="0"/>
              <a:t>      - </a:t>
            </a:r>
            <a:r>
              <a:rPr lang="es-AR" dirty="0" err="1" smtClean="0"/>
              <a:t>Direccion</a:t>
            </a:r>
            <a:r>
              <a:rPr lang="es-AR" dirty="0" smtClean="0"/>
              <a:t>: 25 de Mayo y Borges.</a:t>
            </a:r>
          </a:p>
          <a:p>
            <a:pPr>
              <a:buNone/>
            </a:pPr>
            <a:r>
              <a:rPr lang="es-AR" dirty="0"/>
              <a:t> </a:t>
            </a:r>
            <a:r>
              <a:rPr lang="es-AR" dirty="0" smtClean="0"/>
              <a:t>      - </a:t>
            </a:r>
            <a:r>
              <a:rPr lang="es-AR" dirty="0" err="1" smtClean="0"/>
              <a:t>Telefono</a:t>
            </a:r>
            <a:r>
              <a:rPr lang="es-AR" dirty="0" smtClean="0"/>
              <a:t>: 0236-4443717</a:t>
            </a:r>
          </a:p>
          <a:p>
            <a:pPr>
              <a:buNone/>
            </a:pPr>
            <a:r>
              <a:rPr lang="es-AR" dirty="0"/>
              <a:t> </a:t>
            </a:r>
            <a:r>
              <a:rPr lang="es-AR" dirty="0" smtClean="0"/>
              <a:t>      - Localidad: </a:t>
            </a:r>
            <a:r>
              <a:rPr lang="es-AR" dirty="0" err="1" smtClean="0"/>
              <a:t>Junin</a:t>
            </a:r>
            <a:r>
              <a:rPr lang="es-AR" dirty="0" smtClean="0"/>
              <a:t>. Bs 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14290"/>
            <a:ext cx="8643998" cy="6357982"/>
          </a:xfrm>
        </p:spPr>
        <p:txBody>
          <a:bodyPr/>
          <a:lstStyle/>
          <a:p>
            <a:pPr>
              <a:buNone/>
            </a:pPr>
            <a:r>
              <a:rPr lang="es-AR" dirty="0" smtClean="0"/>
              <a:t>Director ejecutivo: </a:t>
            </a:r>
            <a:r>
              <a:rPr lang="es-AR" dirty="0" smtClean="0"/>
              <a:t>Dr. Carlos Garbe</a:t>
            </a:r>
            <a:endParaRPr lang="es-AR" dirty="0" smtClean="0"/>
          </a:p>
          <a:p>
            <a:pPr>
              <a:buNone/>
            </a:pPr>
            <a:endParaRPr lang="es-AR" dirty="0" smtClean="0"/>
          </a:p>
          <a:p>
            <a:pPr>
              <a:buNone/>
            </a:pPr>
            <a:r>
              <a:rPr lang="es-AR" dirty="0" smtClean="0"/>
              <a:t>Docencia e </a:t>
            </a:r>
            <a:r>
              <a:rPr lang="es-AR" dirty="0" smtClean="0"/>
              <a:t>investigación: Dr. </a:t>
            </a:r>
            <a:r>
              <a:rPr lang="es-AR" dirty="0" err="1" smtClean="0"/>
              <a:t>Saponara</a:t>
            </a:r>
            <a:r>
              <a:rPr lang="es-AR" dirty="0" smtClean="0"/>
              <a:t> </a:t>
            </a:r>
            <a:r>
              <a:rPr lang="es-AR" dirty="0" smtClean="0"/>
              <a:t>Darío</a:t>
            </a:r>
            <a:r>
              <a:rPr lang="es-AR" dirty="0" smtClean="0"/>
              <a:t>.</a:t>
            </a:r>
          </a:p>
          <a:p>
            <a:pPr>
              <a:buNone/>
            </a:pPr>
            <a:endParaRPr lang="es-AR" dirty="0" smtClean="0"/>
          </a:p>
          <a:p>
            <a:pPr>
              <a:buNone/>
            </a:pPr>
            <a:r>
              <a:rPr lang="es-AR" dirty="0" smtClean="0"/>
              <a:t>Jefe de Servicio: </a:t>
            </a:r>
            <a:r>
              <a:rPr lang="es-AR" dirty="0" smtClean="0"/>
              <a:t>Dr. </a:t>
            </a:r>
            <a:r>
              <a:rPr lang="es-AR" dirty="0" smtClean="0"/>
              <a:t>Cervantes </a:t>
            </a:r>
            <a:r>
              <a:rPr lang="es-AR" dirty="0" smtClean="0"/>
              <a:t>René.</a:t>
            </a:r>
            <a:endParaRPr lang="es-AR" dirty="0" smtClean="0"/>
          </a:p>
          <a:p>
            <a:pPr>
              <a:buNone/>
            </a:pPr>
            <a:endParaRPr lang="es-AR" dirty="0" smtClean="0"/>
          </a:p>
          <a:p>
            <a:pPr>
              <a:buNone/>
            </a:pPr>
            <a:r>
              <a:rPr lang="es-AR" dirty="0" smtClean="0"/>
              <a:t>Instructor de Residentes: </a:t>
            </a:r>
            <a:r>
              <a:rPr lang="es-AR" dirty="0" smtClean="0"/>
              <a:t>Dr. </a:t>
            </a:r>
            <a:r>
              <a:rPr lang="es-AR" dirty="0" err="1" smtClean="0"/>
              <a:t>Repetto</a:t>
            </a:r>
            <a:r>
              <a:rPr lang="es-AR" dirty="0" smtClean="0"/>
              <a:t> Fabio. (ad honorem).</a:t>
            </a:r>
          </a:p>
          <a:p>
            <a:pPr>
              <a:buNone/>
            </a:pPr>
            <a:r>
              <a:rPr lang="es-AR" dirty="0" smtClean="0"/>
              <a:t>R2:  </a:t>
            </a:r>
            <a:r>
              <a:rPr lang="es-AR" dirty="0" err="1" smtClean="0"/>
              <a:t>Jourdane</a:t>
            </a:r>
            <a:r>
              <a:rPr lang="es-AR" dirty="0" smtClean="0"/>
              <a:t> Romina.</a:t>
            </a:r>
          </a:p>
          <a:p>
            <a:pPr>
              <a:buNone/>
            </a:pPr>
            <a:r>
              <a:rPr lang="es-AR" dirty="0" smtClean="0"/>
              <a:t>R1: </a:t>
            </a:r>
            <a:r>
              <a:rPr lang="es-AR" dirty="0" err="1" smtClean="0"/>
              <a:t>Caporale</a:t>
            </a:r>
            <a:r>
              <a:rPr lang="es-AR" dirty="0" smtClean="0"/>
              <a:t> Mariana. </a:t>
            </a:r>
            <a:endParaRPr lang="es-AR" dirty="0"/>
          </a:p>
          <a:p>
            <a:pPr>
              <a:buNone/>
            </a:pPr>
            <a:r>
              <a:rPr lang="es-AR" dirty="0" smtClean="0"/>
              <a:t>E-mail: emergentohigajunin@gmail.com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txBody>
          <a:bodyPr>
            <a:normAutofit fontScale="90000"/>
          </a:bodyPr>
          <a:lstStyle/>
          <a:p>
            <a:r>
              <a:rPr lang="es-AR" dirty="0" smtClean="0"/>
              <a:t>Perfil asistencial:</a:t>
            </a:r>
            <a:endParaRPr lang="es-AR" dirty="0"/>
          </a:p>
        </p:txBody>
      </p:sp>
      <p:sp>
        <p:nvSpPr>
          <p:cNvPr id="3" name="2 Marcador de contenido"/>
          <p:cNvSpPr>
            <a:spLocks noGrp="1"/>
          </p:cNvSpPr>
          <p:nvPr>
            <p:ph idx="1"/>
          </p:nvPr>
        </p:nvSpPr>
        <p:spPr>
          <a:xfrm>
            <a:off x="214282" y="857232"/>
            <a:ext cx="8786874" cy="5786478"/>
          </a:xfrm>
        </p:spPr>
        <p:txBody>
          <a:bodyPr>
            <a:normAutofit fontScale="70000" lnSpcReduction="20000"/>
          </a:bodyPr>
          <a:lstStyle/>
          <a:p>
            <a:pPr>
              <a:buNone/>
            </a:pPr>
            <a:r>
              <a:rPr lang="es-AR" dirty="0" smtClean="0"/>
              <a:t>Nuestro hospital desarrolla sus actividades dentro del modelo de cuidados progresivos, por lo que la emergencia en la mayoría de los casos es la puerta de entrada del paciente al sistema de salud.</a:t>
            </a:r>
          </a:p>
          <a:p>
            <a:pPr>
              <a:buNone/>
            </a:pPr>
            <a:r>
              <a:rPr lang="es-AR" dirty="0" smtClean="0"/>
              <a:t>La residencia de </a:t>
            </a:r>
            <a:r>
              <a:rPr lang="es-AR" dirty="0" err="1" smtClean="0"/>
              <a:t>emergentologia</a:t>
            </a:r>
            <a:r>
              <a:rPr lang="es-AR" dirty="0" smtClean="0"/>
              <a:t> fue creada en el año 2010 en </a:t>
            </a:r>
            <a:r>
              <a:rPr lang="es-AR" dirty="0" err="1" smtClean="0"/>
              <a:t>funcion</a:t>
            </a:r>
            <a:r>
              <a:rPr lang="es-AR" dirty="0" smtClean="0"/>
              <a:t> de las necesidades de la </a:t>
            </a:r>
            <a:r>
              <a:rPr lang="es-AR" dirty="0" err="1" smtClean="0"/>
              <a:t>poblacion</a:t>
            </a:r>
            <a:r>
              <a:rPr lang="es-AR" dirty="0" smtClean="0"/>
              <a:t> de </a:t>
            </a:r>
            <a:r>
              <a:rPr lang="es-AR" dirty="0" err="1" smtClean="0"/>
              <a:t>junin</a:t>
            </a:r>
            <a:r>
              <a:rPr lang="es-AR" dirty="0" smtClean="0"/>
              <a:t> y la zona, siendo  nuestro nosocomio centro de </a:t>
            </a:r>
            <a:r>
              <a:rPr lang="es-AR" dirty="0" err="1" smtClean="0"/>
              <a:t>derivacion</a:t>
            </a:r>
            <a:r>
              <a:rPr lang="es-AR" dirty="0" smtClean="0"/>
              <a:t> </a:t>
            </a:r>
            <a:r>
              <a:rPr lang="es-AR" dirty="0" err="1" smtClean="0"/>
              <a:t>interzonal</a:t>
            </a:r>
            <a:r>
              <a:rPr lang="es-AR" dirty="0" smtClean="0"/>
              <a:t> del noroeste de la provincia de Bs As y  primer centro de </a:t>
            </a:r>
            <a:r>
              <a:rPr lang="es-AR" dirty="0" err="1" smtClean="0"/>
              <a:t>derivacion</a:t>
            </a:r>
            <a:r>
              <a:rPr lang="es-AR" dirty="0" smtClean="0"/>
              <a:t> en trauma, ya que contamos con servicio activo de </a:t>
            </a:r>
            <a:r>
              <a:rPr lang="es-AR" dirty="0" err="1" smtClean="0"/>
              <a:t>medicos</a:t>
            </a:r>
            <a:r>
              <a:rPr lang="es-AR" dirty="0" smtClean="0"/>
              <a:t> de planta y residencia  en terapia intensiva, </a:t>
            </a:r>
            <a:r>
              <a:rPr lang="es-AR" dirty="0" err="1" smtClean="0"/>
              <a:t>cirugia</a:t>
            </a:r>
            <a:r>
              <a:rPr lang="es-AR" dirty="0" smtClean="0"/>
              <a:t> y </a:t>
            </a:r>
            <a:r>
              <a:rPr lang="es-AR" dirty="0" err="1" smtClean="0"/>
              <a:t>traumatologia</a:t>
            </a:r>
            <a:r>
              <a:rPr lang="es-AR" dirty="0" smtClean="0"/>
              <a:t>. </a:t>
            </a:r>
            <a:r>
              <a:rPr lang="es-AR" dirty="0" err="1" smtClean="0"/>
              <a:t>Asi</a:t>
            </a:r>
            <a:r>
              <a:rPr lang="es-AR" dirty="0" smtClean="0"/>
              <a:t> como </a:t>
            </a:r>
            <a:r>
              <a:rPr lang="es-AR" dirty="0" err="1" smtClean="0"/>
              <a:t>tambien</a:t>
            </a:r>
            <a:r>
              <a:rPr lang="es-AR" dirty="0" smtClean="0"/>
              <a:t> se cuenta con residencia en </a:t>
            </a:r>
            <a:r>
              <a:rPr lang="es-AR" dirty="0" err="1" smtClean="0"/>
              <a:t>clinica</a:t>
            </a:r>
            <a:r>
              <a:rPr lang="es-AR" dirty="0" smtClean="0"/>
              <a:t> medica, medicina general, </a:t>
            </a:r>
            <a:r>
              <a:rPr lang="es-AR" dirty="0" err="1" smtClean="0"/>
              <a:t>tocoginecologia</a:t>
            </a:r>
            <a:r>
              <a:rPr lang="es-AR" dirty="0" smtClean="0"/>
              <a:t>, </a:t>
            </a:r>
            <a:r>
              <a:rPr lang="es-AR" dirty="0" err="1" smtClean="0"/>
              <a:t>pediatria</a:t>
            </a:r>
            <a:r>
              <a:rPr lang="es-AR" dirty="0" smtClean="0"/>
              <a:t>, </a:t>
            </a:r>
            <a:r>
              <a:rPr lang="es-AR" dirty="0" err="1" smtClean="0"/>
              <a:t>nefrologia</a:t>
            </a:r>
            <a:r>
              <a:rPr lang="es-AR" dirty="0" smtClean="0"/>
              <a:t>, </a:t>
            </a:r>
            <a:r>
              <a:rPr lang="es-AR" dirty="0" err="1" smtClean="0"/>
              <a:t>obstetricas</a:t>
            </a:r>
            <a:r>
              <a:rPr lang="es-AR" dirty="0" smtClean="0"/>
              <a:t>, salud mental y servicio social.</a:t>
            </a:r>
          </a:p>
          <a:p>
            <a:pPr>
              <a:buNone/>
            </a:pPr>
            <a:r>
              <a:rPr lang="es-AR" dirty="0" smtClean="0"/>
              <a:t>Las actividades del servicio se desarrollan en un ala del hospital destinada a la atención del paciente con patología de urgencia/emergencia que consta de:</a:t>
            </a:r>
          </a:p>
          <a:p>
            <a:pPr>
              <a:buNone/>
            </a:pPr>
            <a:r>
              <a:rPr lang="es-AR" dirty="0" smtClean="0"/>
              <a:t>- Shock </a:t>
            </a:r>
            <a:r>
              <a:rPr lang="es-AR" dirty="0" err="1" smtClean="0"/>
              <a:t>room</a:t>
            </a:r>
            <a:r>
              <a:rPr lang="es-AR" dirty="0" smtClean="0"/>
              <a:t> equipado con dos camillas. </a:t>
            </a:r>
          </a:p>
          <a:p>
            <a:pPr>
              <a:buFontTx/>
              <a:buChar char="-"/>
            </a:pPr>
            <a:r>
              <a:rPr lang="es-AR" dirty="0" smtClean="0"/>
              <a:t>Sala de yesos. </a:t>
            </a:r>
          </a:p>
          <a:p>
            <a:pPr>
              <a:buFontTx/>
              <a:buChar char="-"/>
            </a:pPr>
            <a:r>
              <a:rPr lang="es-AR" dirty="0" err="1"/>
              <a:t>Q</a:t>
            </a:r>
            <a:r>
              <a:rPr lang="es-AR" dirty="0" err="1" smtClean="0"/>
              <a:t>uirofano</a:t>
            </a:r>
            <a:r>
              <a:rPr lang="es-AR" dirty="0" smtClean="0"/>
              <a:t> equipado para </a:t>
            </a:r>
            <a:r>
              <a:rPr lang="es-AR" dirty="0" err="1" smtClean="0"/>
              <a:t>cirugias</a:t>
            </a:r>
            <a:r>
              <a:rPr lang="es-AR" dirty="0" smtClean="0"/>
              <a:t> menores.</a:t>
            </a:r>
          </a:p>
          <a:p>
            <a:pPr>
              <a:buFontTx/>
              <a:buChar char="-"/>
            </a:pPr>
            <a:r>
              <a:rPr lang="es-AR" dirty="0" smtClean="0"/>
              <a:t> Sala de </a:t>
            </a:r>
            <a:r>
              <a:rPr lang="es-AR" dirty="0" err="1" smtClean="0"/>
              <a:t>internacion</a:t>
            </a:r>
            <a:r>
              <a:rPr lang="es-AR" dirty="0" smtClean="0"/>
              <a:t> q consta de 5 camas. </a:t>
            </a:r>
          </a:p>
          <a:p>
            <a:pPr>
              <a:buFontTx/>
              <a:buChar char="-"/>
            </a:pPr>
            <a:r>
              <a:rPr lang="es-AR" dirty="0" smtClean="0"/>
              <a:t>Sala de </a:t>
            </a:r>
            <a:r>
              <a:rPr lang="es-AR" dirty="0" err="1" smtClean="0"/>
              <a:t>observacion</a:t>
            </a:r>
            <a:r>
              <a:rPr lang="es-AR" dirty="0" smtClean="0"/>
              <a:t> transitoria.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DSC02902.JPG"/>
          <p:cNvPicPr>
            <a:picLocks noChangeAspect="1"/>
          </p:cNvPicPr>
          <p:nvPr/>
        </p:nvPicPr>
        <p:blipFill>
          <a:blip r:embed="rId2" cstate="print"/>
          <a:stretch>
            <a:fillRect/>
          </a:stretch>
        </p:blipFill>
        <p:spPr>
          <a:xfrm>
            <a:off x="0" y="-1"/>
            <a:ext cx="3468405" cy="4572009"/>
          </a:xfrm>
          <a:prstGeom prst="rect">
            <a:avLst/>
          </a:prstGeom>
        </p:spPr>
      </p:pic>
      <p:pic>
        <p:nvPicPr>
          <p:cNvPr id="10" name="9 Imagen" descr="DSC02899.JPG"/>
          <p:cNvPicPr>
            <a:picLocks noChangeAspect="1"/>
          </p:cNvPicPr>
          <p:nvPr/>
        </p:nvPicPr>
        <p:blipFill>
          <a:blip r:embed="rId3" cstate="print"/>
          <a:stretch>
            <a:fillRect/>
          </a:stretch>
        </p:blipFill>
        <p:spPr>
          <a:xfrm>
            <a:off x="3143240" y="0"/>
            <a:ext cx="6000760" cy="2998092"/>
          </a:xfrm>
          <a:prstGeom prst="rect">
            <a:avLst/>
          </a:prstGeom>
        </p:spPr>
      </p:pic>
      <p:pic>
        <p:nvPicPr>
          <p:cNvPr id="11" name="10 Imagen" descr="DSC02901.JPG"/>
          <p:cNvPicPr>
            <a:picLocks noChangeAspect="1"/>
          </p:cNvPicPr>
          <p:nvPr/>
        </p:nvPicPr>
        <p:blipFill>
          <a:blip r:embed="rId4" cstate="print"/>
          <a:stretch>
            <a:fillRect/>
          </a:stretch>
        </p:blipFill>
        <p:spPr>
          <a:xfrm>
            <a:off x="3428992" y="3000372"/>
            <a:ext cx="5715008" cy="3857628"/>
          </a:xfrm>
          <a:prstGeom prst="rect">
            <a:avLst/>
          </a:prstGeom>
        </p:spPr>
      </p:pic>
      <p:pic>
        <p:nvPicPr>
          <p:cNvPr id="12" name="11 Imagen" descr="DSC02900.JPG"/>
          <p:cNvPicPr>
            <a:picLocks noChangeAspect="1"/>
          </p:cNvPicPr>
          <p:nvPr/>
        </p:nvPicPr>
        <p:blipFill>
          <a:blip r:embed="rId5" cstate="print"/>
          <a:stretch>
            <a:fillRect/>
          </a:stretch>
        </p:blipFill>
        <p:spPr>
          <a:xfrm>
            <a:off x="0" y="3786190"/>
            <a:ext cx="4286248" cy="30718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457200" y="0"/>
            <a:ext cx="8229600" cy="274638"/>
          </a:xfrm>
        </p:spPr>
        <p:txBody>
          <a:bodyPr>
            <a:normAutofit fontScale="90000"/>
          </a:bodyPr>
          <a:lstStyle/>
          <a:p>
            <a:endParaRPr lang="es-AR" dirty="0"/>
          </a:p>
        </p:txBody>
      </p:sp>
      <p:sp>
        <p:nvSpPr>
          <p:cNvPr id="3" name="2 Marcador de contenido"/>
          <p:cNvSpPr>
            <a:spLocks noGrp="1"/>
          </p:cNvSpPr>
          <p:nvPr>
            <p:ph idx="1"/>
          </p:nvPr>
        </p:nvSpPr>
        <p:spPr>
          <a:xfrm>
            <a:off x="214282" y="214290"/>
            <a:ext cx="8643998" cy="6357982"/>
          </a:xfrm>
        </p:spPr>
        <p:txBody>
          <a:bodyPr>
            <a:normAutofit fontScale="92500" lnSpcReduction="10000"/>
          </a:bodyPr>
          <a:lstStyle/>
          <a:p>
            <a:pPr>
              <a:buNone/>
            </a:pPr>
            <a:r>
              <a:rPr lang="es-AR" sz="4300" b="1" u="sng" dirty="0" smtClean="0"/>
              <a:t>Actividades:</a:t>
            </a:r>
          </a:p>
          <a:p>
            <a:r>
              <a:rPr lang="es-AR" dirty="0" smtClean="0"/>
              <a:t>Los espacios de formación de ésta residencia, cualitativamente diferentes respecto de otras especialidades, por cuestiones inherentes a la </a:t>
            </a:r>
            <a:r>
              <a:rPr lang="es-AR" dirty="0" err="1" smtClean="0"/>
              <a:t>emergentología</a:t>
            </a:r>
            <a:r>
              <a:rPr lang="es-AR" dirty="0" smtClean="0"/>
              <a:t> y a las urgencias, no permite separar, en los términos establecidos tradicionalmente, la actividad asistencial matutina de la vespertina, destinada a la formación académica teórico práctica.</a:t>
            </a:r>
          </a:p>
          <a:p>
            <a:r>
              <a:rPr lang="es-AR" dirty="0" smtClean="0"/>
              <a:t>Las actividades estarán interrelacionadas de manera tal, que en los procesos de apropiación y producción, el conocimiento no resulte fragmentado y se fortalezca la relación dialéctica entre teoría y práctica.</a:t>
            </a:r>
            <a:endParaRPr lang="es-A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0"/>
            <a:ext cx="8686800" cy="45719"/>
          </a:xfrm>
        </p:spPr>
        <p:txBody>
          <a:bodyPr>
            <a:normAutofit fontScale="90000"/>
          </a:bodyPr>
          <a:lstStyle/>
          <a:p>
            <a:endParaRPr lang="es-AR" dirty="0"/>
          </a:p>
        </p:txBody>
      </p:sp>
      <p:sp>
        <p:nvSpPr>
          <p:cNvPr id="3" name="2 Marcador de contenido"/>
          <p:cNvSpPr>
            <a:spLocks noGrp="1"/>
          </p:cNvSpPr>
          <p:nvPr>
            <p:ph idx="1"/>
          </p:nvPr>
        </p:nvSpPr>
        <p:spPr>
          <a:xfrm>
            <a:off x="304800" y="214290"/>
            <a:ext cx="8686800" cy="6429420"/>
          </a:xfrm>
        </p:spPr>
        <p:txBody>
          <a:bodyPr>
            <a:normAutofit fontScale="85000" lnSpcReduction="20000"/>
          </a:bodyPr>
          <a:lstStyle/>
          <a:p>
            <a:pPr lvl="0"/>
            <a:r>
              <a:rPr lang="es-AR" u="sng" dirty="0" smtClean="0"/>
              <a:t>Actividad asistencial teórico-práctica:</a:t>
            </a:r>
            <a:endParaRPr lang="es-AR" dirty="0" smtClean="0"/>
          </a:p>
          <a:p>
            <a:pPr>
              <a:buNone/>
            </a:pPr>
            <a:r>
              <a:rPr lang="es-AR" dirty="0" smtClean="0"/>
              <a:t>La misma se efectivizará de lunes a sábado en los sectores del Servicio de Emergencia donde sea designado o en las distintas unidades asistenciales de los Servicios en donde rote, bajo supervisión y responsabilidad de un médico de planta o de Guardia, o Jefe de Sala o de Guardia, el que actuará como instructor natural durante este horario.</a:t>
            </a:r>
          </a:p>
          <a:p>
            <a:pPr lvl="0"/>
            <a:r>
              <a:rPr lang="es-AR" u="sng" dirty="0" smtClean="0"/>
              <a:t>Guardias:</a:t>
            </a:r>
            <a:endParaRPr lang="es-AR" dirty="0" smtClean="0"/>
          </a:p>
          <a:p>
            <a:pPr>
              <a:buNone/>
            </a:pPr>
            <a:r>
              <a:rPr lang="es-AR" dirty="0" smtClean="0"/>
              <a:t>La actividad asistencial se desarrollará en las guardias de acuerdo a la planificación de la Unidad de Residencia más las rotativas que se indiquen, en el marco de la normativa vigente. </a:t>
            </a:r>
          </a:p>
          <a:p>
            <a:pPr lvl="0"/>
            <a:r>
              <a:rPr lang="es-AR" u="sng" dirty="0" smtClean="0"/>
              <a:t>Actividad teórica y teórico-práctica:</a:t>
            </a:r>
            <a:endParaRPr lang="es-AR" dirty="0" smtClean="0"/>
          </a:p>
          <a:p>
            <a:pPr>
              <a:buNone/>
            </a:pPr>
            <a:r>
              <a:rPr lang="es-AR" dirty="0" smtClean="0"/>
              <a:t>Esta actividad comprende clases teóricas, ateneos disciplinarios e interdisciplinarios, discusión de casos clínicos, actualizaciones bibliográficas, cursos, jornadas, congresos y talleres. </a:t>
            </a:r>
          </a:p>
          <a:p>
            <a:pPr>
              <a:buNone/>
            </a:pPr>
            <a:endParaRPr lang="es-AR" dirty="0" smtClean="0"/>
          </a:p>
          <a:p>
            <a:endParaRPr lang="es-A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0"/>
            <a:ext cx="8686800" cy="45719"/>
          </a:xfrm>
        </p:spPr>
        <p:txBody>
          <a:bodyPr>
            <a:normAutofit fontScale="90000"/>
          </a:bodyPr>
          <a:lstStyle/>
          <a:p>
            <a:endParaRPr lang="es-AR" dirty="0"/>
          </a:p>
        </p:txBody>
      </p:sp>
      <p:sp>
        <p:nvSpPr>
          <p:cNvPr id="3" name="2 Marcador de contenido"/>
          <p:cNvSpPr>
            <a:spLocks noGrp="1"/>
          </p:cNvSpPr>
          <p:nvPr>
            <p:ph idx="1"/>
          </p:nvPr>
        </p:nvSpPr>
        <p:spPr>
          <a:xfrm>
            <a:off x="304800" y="0"/>
            <a:ext cx="8686800" cy="6858000"/>
          </a:xfrm>
        </p:spPr>
        <p:txBody>
          <a:bodyPr>
            <a:normAutofit lnSpcReduction="10000"/>
          </a:bodyPr>
          <a:lstStyle/>
          <a:p>
            <a:pPr lvl="0"/>
            <a:r>
              <a:rPr lang="es-AR" u="sng" dirty="0" smtClean="0"/>
              <a:t>Actividades de investigación:</a:t>
            </a:r>
            <a:endParaRPr lang="es-AR" dirty="0" smtClean="0"/>
          </a:p>
          <a:p>
            <a:pPr>
              <a:buNone/>
            </a:pPr>
            <a:r>
              <a:rPr lang="es-AR" dirty="0" smtClean="0"/>
              <a:t>En forma continua y adecuada a los objetivos de la residencia se promoverán actividades de investigación sobre temas relacionados con la problemática de la unidad asistencial donde se desarrolla la actividad de la residencia y con el aval del servicio de docencia e investigación y del comité de ética.</a:t>
            </a:r>
          </a:p>
          <a:p>
            <a:pPr lvl="0"/>
            <a:r>
              <a:rPr lang="es-AR" u="sng" dirty="0" smtClean="0"/>
              <a:t>Rotaciones:</a:t>
            </a:r>
            <a:endParaRPr lang="es-AR" dirty="0" smtClean="0"/>
          </a:p>
          <a:p>
            <a:pPr>
              <a:buNone/>
            </a:pPr>
            <a:r>
              <a:rPr lang="es-AR" dirty="0" smtClean="0"/>
              <a:t>Las rotaciones serán organizadas por los responsables de la formación, en el marco de la adecuación del programa provincial a la realidad epidemiológica de la región sanitaria y las posibilidades institucionales.</a:t>
            </a:r>
          </a:p>
          <a:p>
            <a:endParaRPr lang="es-AR" dirty="0" smtClean="0"/>
          </a:p>
          <a:p>
            <a:endParaRPr lang="es-A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CRONOGRAMA DE ORGANIZACIÓN DE ACTIVIDADES ACADEMICAS Y GUARDIAS:</a:t>
            </a:r>
            <a:br>
              <a:rPr lang="es-AR" dirty="0" smtClean="0"/>
            </a:br>
            <a:endParaRPr lang="es-AR" dirty="0"/>
          </a:p>
        </p:txBody>
      </p:sp>
      <p:sp>
        <p:nvSpPr>
          <p:cNvPr id="3" name="2 Marcador de contenido"/>
          <p:cNvSpPr>
            <a:spLocks noGrp="1"/>
          </p:cNvSpPr>
          <p:nvPr>
            <p:ph idx="1"/>
          </p:nvPr>
        </p:nvSpPr>
        <p:spPr/>
        <p:txBody>
          <a:bodyPr>
            <a:normAutofit/>
          </a:bodyPr>
          <a:lstStyle/>
          <a:p>
            <a:pPr>
              <a:buNone/>
            </a:pPr>
            <a:endParaRPr lang="es-AR" dirty="0" smtClean="0"/>
          </a:p>
          <a:p>
            <a:endParaRPr lang="es-AR" dirty="0"/>
          </a:p>
        </p:txBody>
      </p:sp>
      <p:graphicFrame>
        <p:nvGraphicFramePr>
          <p:cNvPr id="5" name="4 Tabla"/>
          <p:cNvGraphicFramePr>
            <a:graphicFrameLocks noGrp="1"/>
          </p:cNvGraphicFramePr>
          <p:nvPr/>
        </p:nvGraphicFramePr>
        <p:xfrm>
          <a:off x="571472" y="1397000"/>
          <a:ext cx="8143932" cy="5164074"/>
        </p:xfrm>
        <a:graphic>
          <a:graphicData uri="http://schemas.openxmlformats.org/drawingml/2006/table">
            <a:tbl>
              <a:tblPr firstRow="1" bandRow="1">
                <a:tableStyleId>{5C22544A-7EE6-4342-B048-85BDC9FD1C3A}</a:tableStyleId>
              </a:tblPr>
              <a:tblGrid>
                <a:gridCol w="2035983"/>
                <a:gridCol w="2035983"/>
                <a:gridCol w="2035983"/>
                <a:gridCol w="2035983"/>
              </a:tblGrid>
              <a:tr h="1050798">
                <a:tc>
                  <a:txBody>
                    <a:bodyPr/>
                    <a:lstStyle/>
                    <a:p>
                      <a:pPr algn="just">
                        <a:lnSpc>
                          <a:spcPct val="115000"/>
                        </a:lnSpc>
                        <a:spcAft>
                          <a:spcPts val="0"/>
                        </a:spcAft>
                      </a:pPr>
                      <a:endParaRPr lang="es-AR" sz="1100" dirty="0">
                        <a:latin typeface="Calibri"/>
                        <a:ea typeface="Calibri"/>
                        <a:cs typeface="Times New Roman"/>
                      </a:endParaRPr>
                    </a:p>
                  </a:txBody>
                  <a:tcPr marL="68580" marR="68580" marT="0" marB="0"/>
                </a:tc>
                <a:tc>
                  <a:txBody>
                    <a:bodyPr/>
                    <a:lstStyle/>
                    <a:p>
                      <a:r>
                        <a:rPr kumimoji="0" lang="es-AR" sz="1800" b="1" kern="1200" dirty="0" smtClean="0">
                          <a:solidFill>
                            <a:schemeClr val="lt1"/>
                          </a:solidFill>
                          <a:latin typeface="+mn-lt"/>
                          <a:ea typeface="+mn-ea"/>
                          <a:cs typeface="+mn-cs"/>
                        </a:rPr>
                        <a:t>Rotación</a:t>
                      </a:r>
                      <a:endParaRPr lang="es-AR" dirty="0"/>
                    </a:p>
                  </a:txBody>
                  <a:tcPr/>
                </a:tc>
                <a:tc>
                  <a:txBody>
                    <a:bodyPr/>
                    <a:lstStyle/>
                    <a:p>
                      <a:pPr algn="just">
                        <a:lnSpc>
                          <a:spcPct val="115000"/>
                        </a:lnSpc>
                        <a:spcAft>
                          <a:spcPts val="0"/>
                        </a:spcAft>
                      </a:pPr>
                      <a:r>
                        <a:rPr lang="es-AR" sz="1200" b="1" dirty="0">
                          <a:latin typeface="Arial"/>
                          <a:ea typeface="Calibri"/>
                          <a:cs typeface="Times New Roman"/>
                        </a:rPr>
                        <a:t>Actividades </a:t>
                      </a:r>
                      <a:r>
                        <a:rPr lang="es-AR" sz="1200" b="1" dirty="0" smtClean="0">
                          <a:latin typeface="Arial"/>
                          <a:ea typeface="Calibri"/>
                          <a:cs typeface="Times New Roman"/>
                        </a:rPr>
                        <a:t>y  </a:t>
                      </a:r>
                      <a:r>
                        <a:rPr lang="es-AR" sz="1200" b="1" dirty="0">
                          <a:latin typeface="Arial"/>
                          <a:ea typeface="Calibri"/>
                          <a:cs typeface="Times New Roman"/>
                        </a:rPr>
                        <a:t>clases</a:t>
                      </a:r>
                      <a:endParaRPr lang="es-AR" sz="1100" dirty="0">
                        <a:latin typeface="Calibri"/>
                        <a:ea typeface="Calibri"/>
                        <a:cs typeface="Times New Roman"/>
                      </a:endParaRPr>
                    </a:p>
                  </a:txBody>
                  <a:tcPr marL="68580" marR="68580" marT="0" marB="0"/>
                </a:tc>
                <a:tc>
                  <a:txBody>
                    <a:bodyPr/>
                    <a:lstStyle/>
                    <a:p>
                      <a:r>
                        <a:rPr kumimoji="0" lang="es-AR" sz="1800" b="1" kern="1200" dirty="0" smtClean="0">
                          <a:solidFill>
                            <a:schemeClr val="lt1"/>
                          </a:solidFill>
                          <a:latin typeface="+mn-lt"/>
                          <a:ea typeface="+mn-ea"/>
                          <a:cs typeface="+mn-cs"/>
                        </a:rPr>
                        <a:t>Guardias</a:t>
                      </a:r>
                      <a:endParaRPr lang="es-AR" dirty="0"/>
                    </a:p>
                  </a:txBody>
                  <a:tcPr/>
                </a:tc>
              </a:tr>
              <a:tr h="1951440">
                <a:tc>
                  <a:txBody>
                    <a:bodyPr/>
                    <a:lstStyle/>
                    <a:p>
                      <a:r>
                        <a:rPr lang="es-AR" dirty="0" smtClean="0"/>
                        <a:t>1 AÑO</a:t>
                      </a:r>
                      <a:endParaRPr lang="es-AR" dirty="0"/>
                    </a:p>
                  </a:txBody>
                  <a:tcPr/>
                </a:tc>
                <a:tc>
                  <a:txBody>
                    <a:bodyPr/>
                    <a:lstStyle/>
                    <a:p>
                      <a:pPr algn="just">
                        <a:lnSpc>
                          <a:spcPct val="115000"/>
                        </a:lnSpc>
                        <a:spcAft>
                          <a:spcPts val="0"/>
                        </a:spcAft>
                      </a:pPr>
                      <a:r>
                        <a:rPr lang="es-AR" sz="1200" dirty="0">
                          <a:latin typeface="Arial"/>
                          <a:ea typeface="Calibri"/>
                          <a:cs typeface="Times New Roman"/>
                        </a:rPr>
                        <a:t>3 meses por Servicio de Clínica Médica(2° piso Cuidados intermedios)</a:t>
                      </a:r>
                      <a:endParaRPr lang="es-AR" sz="1100" dirty="0">
                        <a:latin typeface="Calibri"/>
                        <a:ea typeface="Calibri"/>
                        <a:cs typeface="Times New Roman"/>
                      </a:endParaRPr>
                    </a:p>
                  </a:txBody>
                  <a:tcPr marL="68580" marR="68580" marT="0" marB="0"/>
                </a:tc>
                <a:tc>
                  <a:txBody>
                    <a:bodyPr/>
                    <a:lstStyle/>
                    <a:p>
                      <a:r>
                        <a:rPr kumimoji="0" lang="es-AR" sz="1800" kern="1200" dirty="0" smtClean="0">
                          <a:solidFill>
                            <a:schemeClr val="dk1"/>
                          </a:solidFill>
                          <a:latin typeface="+mn-lt"/>
                          <a:ea typeface="+mn-ea"/>
                          <a:cs typeface="+mn-cs"/>
                        </a:rPr>
                        <a:t>En el servicio que este rotando</a:t>
                      </a:r>
                      <a:endParaRPr lang="es-AR" dirty="0"/>
                    </a:p>
                  </a:txBody>
                  <a:tcPr/>
                </a:tc>
                <a:tc>
                  <a:txBody>
                    <a:bodyPr/>
                    <a:lstStyle/>
                    <a:p>
                      <a:r>
                        <a:rPr kumimoji="0" lang="es-AR" sz="1800" kern="1200" dirty="0" smtClean="0">
                          <a:solidFill>
                            <a:schemeClr val="dk1"/>
                          </a:solidFill>
                          <a:latin typeface="+mn-lt"/>
                          <a:ea typeface="+mn-ea"/>
                          <a:cs typeface="+mn-cs"/>
                        </a:rPr>
                        <a:t>8 mensuales (6 semanales con 2 fin de semanas al mes) en cada uno de los servicios por los que se encuentre rotando</a:t>
                      </a:r>
                      <a:endParaRPr lang="es-AR" dirty="0"/>
                    </a:p>
                  </a:txBody>
                  <a:tcPr/>
                </a:tc>
              </a:tr>
              <a:tr h="1050798">
                <a:tc>
                  <a:txBody>
                    <a:bodyPr/>
                    <a:lstStyle/>
                    <a:p>
                      <a:endParaRPr lang="es-AR"/>
                    </a:p>
                  </a:txBody>
                  <a:tcPr/>
                </a:tc>
                <a:tc>
                  <a:txBody>
                    <a:bodyPr/>
                    <a:lstStyle/>
                    <a:p>
                      <a:pPr algn="just">
                        <a:lnSpc>
                          <a:spcPct val="115000"/>
                        </a:lnSpc>
                        <a:spcAft>
                          <a:spcPts val="0"/>
                        </a:spcAft>
                      </a:pPr>
                      <a:r>
                        <a:rPr lang="es-AR" sz="1200">
                          <a:latin typeface="Arial"/>
                          <a:ea typeface="Calibri"/>
                          <a:cs typeface="Times New Roman"/>
                        </a:rPr>
                        <a:t>4 meses por UTI adultos</a:t>
                      </a:r>
                      <a:endParaRPr lang="es-AR" sz="1100">
                        <a:latin typeface="Calibri"/>
                        <a:ea typeface="Calibri"/>
                        <a:cs typeface="Times New Roman"/>
                      </a:endParaRPr>
                    </a:p>
                  </a:txBody>
                  <a:tcPr marL="68580" marR="68580" marT="0" marB="0"/>
                </a:tc>
                <a:tc>
                  <a:txBody>
                    <a:bodyPr/>
                    <a:lstStyle/>
                    <a:p>
                      <a:endParaRPr lang="es-AR"/>
                    </a:p>
                  </a:txBody>
                  <a:tcPr/>
                </a:tc>
                <a:tc>
                  <a:txBody>
                    <a:bodyPr/>
                    <a:lstStyle/>
                    <a:p>
                      <a:endParaRPr lang="es-AR"/>
                    </a:p>
                  </a:txBody>
                  <a:tcPr/>
                </a:tc>
              </a:tr>
              <a:tr h="1050798">
                <a:tc>
                  <a:txBody>
                    <a:bodyPr/>
                    <a:lstStyle/>
                    <a:p>
                      <a:endParaRPr lang="es-AR"/>
                    </a:p>
                  </a:txBody>
                  <a:tcPr/>
                </a:tc>
                <a:tc>
                  <a:txBody>
                    <a:bodyPr/>
                    <a:lstStyle/>
                    <a:p>
                      <a:pPr algn="just">
                        <a:lnSpc>
                          <a:spcPct val="115000"/>
                        </a:lnSpc>
                        <a:spcAft>
                          <a:spcPts val="0"/>
                        </a:spcAft>
                      </a:pPr>
                      <a:r>
                        <a:rPr lang="es-AR" sz="1200" dirty="0">
                          <a:latin typeface="Arial"/>
                          <a:ea typeface="Calibri"/>
                          <a:cs typeface="Times New Roman"/>
                        </a:rPr>
                        <a:t>1 mes por UTI pediátrica</a:t>
                      </a:r>
                      <a:endParaRPr lang="es-AR" sz="1100" dirty="0">
                        <a:latin typeface="Calibri"/>
                        <a:ea typeface="Calibri"/>
                        <a:cs typeface="Times New Roman"/>
                      </a:endParaRPr>
                    </a:p>
                  </a:txBody>
                  <a:tcPr marL="68580" marR="68580" marT="0" marB="0"/>
                </a:tc>
                <a:tc>
                  <a:txBody>
                    <a:bodyPr/>
                    <a:lstStyle/>
                    <a:p>
                      <a:endParaRPr lang="es-AR"/>
                    </a:p>
                  </a:txBody>
                  <a:tcPr/>
                </a:tc>
                <a:tc>
                  <a:txBody>
                    <a:bodyPr/>
                    <a:lstStyle/>
                    <a:p>
                      <a:endParaRPr lang="es-AR"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360</TotalTime>
  <Words>816</Words>
  <Application>Microsoft Office PowerPoint</Application>
  <PresentationFormat>On-screen Show (4:3)</PresentationFormat>
  <Paragraphs>70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Viajes</vt:lpstr>
      <vt:lpstr>Slide 1</vt:lpstr>
      <vt:lpstr>Slide 2</vt:lpstr>
      <vt:lpstr>Slide 3</vt:lpstr>
      <vt:lpstr>Perfil asistencial:</vt:lpstr>
      <vt:lpstr>Slide 5</vt:lpstr>
      <vt:lpstr>Slide 6</vt:lpstr>
      <vt:lpstr>Slide 7</vt:lpstr>
      <vt:lpstr>Slide 8</vt:lpstr>
      <vt:lpstr>CRONOGRAMA DE ORGANIZACIÓN DE ACTIVIDADES ACADEMICAS Y GUARDIAS: </vt:lpstr>
      <vt:lpstr>Slide 10</vt:lpstr>
      <vt:lpstr>Slide 11</vt:lpstr>
      <vt:lpstr>LOS ESPERAMOS……….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Sebastián Asegurado</cp:lastModifiedBy>
  <cp:revision>5</cp:revision>
  <dcterms:created xsi:type="dcterms:W3CDTF">2013-01-30T18:45:19Z</dcterms:created>
  <dcterms:modified xsi:type="dcterms:W3CDTF">2015-06-17T14:08:02Z</dcterms:modified>
</cp:coreProperties>
</file>