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1" r:id="rId4"/>
    <p:sldId id="266" r:id="rId5"/>
    <p:sldId id="262" r:id="rId6"/>
    <p:sldId id="263" r:id="rId7"/>
    <p:sldId id="265" r:id="rId8"/>
    <p:sldId id="267" r:id="rId9"/>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AEC3"/>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2" autoAdjust="0"/>
    <p:restoredTop sz="92832" autoAdjust="0"/>
  </p:normalViewPr>
  <p:slideViewPr>
    <p:cSldViewPr>
      <p:cViewPr>
        <p:scale>
          <a:sx n="70" d="100"/>
          <a:sy n="70" d="100"/>
        </p:scale>
        <p:origin x="-51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pPr>
              <a:defRPr/>
            </a:pPr>
            <a:fld id="{B88468EE-62EC-4A04-AFE6-149A5D70EBB0}" type="datetimeFigureOut">
              <a:rPr lang="es-AR"/>
              <a:pPr>
                <a:defRPr/>
              </a:pPr>
              <a:t>05/08/2020</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74117F9B-1A6D-4562-A4AB-BF4A60FE19E1}" type="slidenum">
              <a:rPr lang="es-AR"/>
              <a:pPr>
                <a:defRPr/>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59BE3E90-C98F-4C86-AA43-4F21C1910D26}" type="datetimeFigureOut">
              <a:rPr lang="es-AR"/>
              <a:pPr>
                <a:defRPr/>
              </a:pPr>
              <a:t>05/08/2020</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D24A9896-3529-4CC4-9327-38B66BA38018}" type="slidenum">
              <a:rPr lang="es-AR"/>
              <a:pPr>
                <a:defRPr/>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4AA80C67-8C13-4FE2-A3C0-4CFF58F6612A}" type="datetimeFigureOut">
              <a:rPr lang="es-AR"/>
              <a:pPr>
                <a:defRPr/>
              </a:pPr>
              <a:t>05/08/2020</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91F1EDB8-A42C-4AD4-B923-5A53CE37D34E}" type="slidenum">
              <a:rPr lang="es-AR"/>
              <a:pPr>
                <a:defRPr/>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2EE64D02-6DE7-42E4-82F3-D4E3D5A3DF38}" type="datetimeFigureOut">
              <a:rPr lang="es-AR"/>
              <a:pPr>
                <a:defRPr/>
              </a:pPr>
              <a:t>05/08/2020</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72DEC316-C1EC-48CB-97C0-93838F0E24C7}" type="slidenum">
              <a:rPr lang="es-AR"/>
              <a:pPr>
                <a:defRPr/>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956FF2A-BF91-4A07-9BDC-DD568F16AE8E}" type="datetimeFigureOut">
              <a:rPr lang="es-AR"/>
              <a:pPr>
                <a:defRPr/>
              </a:pPr>
              <a:t>05/08/2020</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03FD4555-FC8F-4806-A757-9F39B4E843A0}" type="slidenum">
              <a:rPr lang="es-AR"/>
              <a:pPr>
                <a:defRPr/>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3 Marcador de fecha"/>
          <p:cNvSpPr>
            <a:spLocks noGrp="1"/>
          </p:cNvSpPr>
          <p:nvPr>
            <p:ph type="dt" sz="half" idx="10"/>
          </p:nvPr>
        </p:nvSpPr>
        <p:spPr/>
        <p:txBody>
          <a:bodyPr/>
          <a:lstStyle>
            <a:lvl1pPr>
              <a:defRPr/>
            </a:lvl1pPr>
          </a:lstStyle>
          <a:p>
            <a:pPr>
              <a:defRPr/>
            </a:pPr>
            <a:fld id="{B00E72A6-0CF1-4925-AE6B-9A99A65A9467}" type="datetimeFigureOut">
              <a:rPr lang="es-AR"/>
              <a:pPr>
                <a:defRPr/>
              </a:pPr>
              <a:t>05/08/2020</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EBFE5226-0F58-4783-8FA5-0D49692600BA}" type="slidenum">
              <a:rPr lang="es-AR"/>
              <a:pPr>
                <a:defRPr/>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3 Marcador de fecha"/>
          <p:cNvSpPr>
            <a:spLocks noGrp="1"/>
          </p:cNvSpPr>
          <p:nvPr>
            <p:ph type="dt" sz="half" idx="10"/>
          </p:nvPr>
        </p:nvSpPr>
        <p:spPr/>
        <p:txBody>
          <a:bodyPr/>
          <a:lstStyle>
            <a:lvl1pPr>
              <a:defRPr/>
            </a:lvl1pPr>
          </a:lstStyle>
          <a:p>
            <a:pPr>
              <a:defRPr/>
            </a:pPr>
            <a:fld id="{5027EE34-1A3B-425D-A069-F9BBE3396121}" type="datetimeFigureOut">
              <a:rPr lang="es-AR"/>
              <a:pPr>
                <a:defRPr/>
              </a:pPr>
              <a:t>05/08/2020</a:t>
            </a:fld>
            <a:endParaRPr lang="es-AR"/>
          </a:p>
        </p:txBody>
      </p:sp>
      <p:sp>
        <p:nvSpPr>
          <p:cNvPr id="8" name="4 Marcador de pie de página"/>
          <p:cNvSpPr>
            <a:spLocks noGrp="1"/>
          </p:cNvSpPr>
          <p:nvPr>
            <p:ph type="ftr" sz="quarter" idx="11"/>
          </p:nvPr>
        </p:nvSpPr>
        <p:spPr/>
        <p:txBody>
          <a:bodyPr/>
          <a:lstStyle>
            <a:lvl1pPr>
              <a:defRPr/>
            </a:lvl1pPr>
          </a:lstStyle>
          <a:p>
            <a:pPr>
              <a:defRPr/>
            </a:pPr>
            <a:endParaRPr lang="es-AR"/>
          </a:p>
        </p:txBody>
      </p:sp>
      <p:sp>
        <p:nvSpPr>
          <p:cNvPr id="9" name="5 Marcador de número de diapositiva"/>
          <p:cNvSpPr>
            <a:spLocks noGrp="1"/>
          </p:cNvSpPr>
          <p:nvPr>
            <p:ph type="sldNum" sz="quarter" idx="12"/>
          </p:nvPr>
        </p:nvSpPr>
        <p:spPr/>
        <p:txBody>
          <a:bodyPr/>
          <a:lstStyle>
            <a:lvl1pPr>
              <a:defRPr/>
            </a:lvl1pPr>
          </a:lstStyle>
          <a:p>
            <a:pPr>
              <a:defRPr/>
            </a:pPr>
            <a:fld id="{6188F6F6-E6BC-4E82-AA38-D1EDA45B5FE8}" type="slidenum">
              <a:rPr lang="es-AR"/>
              <a:pPr>
                <a:defRPr/>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fecha"/>
          <p:cNvSpPr>
            <a:spLocks noGrp="1"/>
          </p:cNvSpPr>
          <p:nvPr>
            <p:ph type="dt" sz="half" idx="10"/>
          </p:nvPr>
        </p:nvSpPr>
        <p:spPr/>
        <p:txBody>
          <a:bodyPr/>
          <a:lstStyle>
            <a:lvl1pPr>
              <a:defRPr/>
            </a:lvl1pPr>
          </a:lstStyle>
          <a:p>
            <a:pPr>
              <a:defRPr/>
            </a:pPr>
            <a:fld id="{0BFE8ED9-56E3-497A-88D9-16EE5683AB46}" type="datetimeFigureOut">
              <a:rPr lang="es-AR"/>
              <a:pPr>
                <a:defRPr/>
              </a:pPr>
              <a:t>05/08/2020</a:t>
            </a:fld>
            <a:endParaRPr lang="es-AR"/>
          </a:p>
        </p:txBody>
      </p:sp>
      <p:sp>
        <p:nvSpPr>
          <p:cNvPr id="4" name="4 Marcador de pie de página"/>
          <p:cNvSpPr>
            <a:spLocks noGrp="1"/>
          </p:cNvSpPr>
          <p:nvPr>
            <p:ph type="ftr" sz="quarter" idx="11"/>
          </p:nvPr>
        </p:nvSpPr>
        <p:spPr/>
        <p:txBody>
          <a:bodyPr/>
          <a:lstStyle>
            <a:lvl1pPr>
              <a:defRPr/>
            </a:lvl1pPr>
          </a:lstStyle>
          <a:p>
            <a:pPr>
              <a:defRPr/>
            </a:pPr>
            <a:endParaRPr lang="es-AR"/>
          </a:p>
        </p:txBody>
      </p:sp>
      <p:sp>
        <p:nvSpPr>
          <p:cNvPr id="5" name="5 Marcador de número de diapositiva"/>
          <p:cNvSpPr>
            <a:spLocks noGrp="1"/>
          </p:cNvSpPr>
          <p:nvPr>
            <p:ph type="sldNum" sz="quarter" idx="12"/>
          </p:nvPr>
        </p:nvSpPr>
        <p:spPr/>
        <p:txBody>
          <a:bodyPr/>
          <a:lstStyle>
            <a:lvl1pPr>
              <a:defRPr/>
            </a:lvl1pPr>
          </a:lstStyle>
          <a:p>
            <a:pPr>
              <a:defRPr/>
            </a:pPr>
            <a:fld id="{A20D0E82-E9FB-4EE7-B9DE-A8CE3E63EDAE}" type="slidenum">
              <a:rPr lang="es-AR"/>
              <a:pPr>
                <a:defRPr/>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3A5DB29A-FF59-4231-ABFC-5F54C56A1251}" type="datetimeFigureOut">
              <a:rPr lang="es-AR"/>
              <a:pPr>
                <a:defRPr/>
              </a:pPr>
              <a:t>05/08/2020</a:t>
            </a:fld>
            <a:endParaRPr lang="es-AR"/>
          </a:p>
        </p:txBody>
      </p:sp>
      <p:sp>
        <p:nvSpPr>
          <p:cNvPr id="3" name="4 Marcador de pie de página"/>
          <p:cNvSpPr>
            <a:spLocks noGrp="1"/>
          </p:cNvSpPr>
          <p:nvPr>
            <p:ph type="ftr" sz="quarter" idx="11"/>
          </p:nvPr>
        </p:nvSpPr>
        <p:spPr/>
        <p:txBody>
          <a:bodyPr/>
          <a:lstStyle>
            <a:lvl1pPr>
              <a:defRPr/>
            </a:lvl1pPr>
          </a:lstStyle>
          <a:p>
            <a:pPr>
              <a:defRPr/>
            </a:pPr>
            <a:endParaRPr lang="es-AR"/>
          </a:p>
        </p:txBody>
      </p:sp>
      <p:sp>
        <p:nvSpPr>
          <p:cNvPr id="4" name="5 Marcador de número de diapositiva"/>
          <p:cNvSpPr>
            <a:spLocks noGrp="1"/>
          </p:cNvSpPr>
          <p:nvPr>
            <p:ph type="sldNum" sz="quarter" idx="12"/>
          </p:nvPr>
        </p:nvSpPr>
        <p:spPr/>
        <p:txBody>
          <a:bodyPr/>
          <a:lstStyle>
            <a:lvl1pPr>
              <a:defRPr/>
            </a:lvl1pPr>
          </a:lstStyle>
          <a:p>
            <a:pPr>
              <a:defRPr/>
            </a:pPr>
            <a:fld id="{5534ECD6-6C4C-45DC-A2C3-5863D8E19A63}" type="slidenum">
              <a:rPr lang="es-AR"/>
              <a:pPr>
                <a:defRPr/>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D638905-D1AD-4683-8A3A-2DC80F85C6D4}" type="datetimeFigureOut">
              <a:rPr lang="es-AR"/>
              <a:pPr>
                <a:defRPr/>
              </a:pPr>
              <a:t>05/08/2020</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80BFA701-F01B-49B7-B472-6486535631D1}" type="slidenum">
              <a:rPr lang="es-AR"/>
              <a:pPr>
                <a:defRPr/>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587233F-F27A-4AA1-9B22-D9F090BA7970}" type="datetimeFigureOut">
              <a:rPr lang="es-AR"/>
              <a:pPr>
                <a:defRPr/>
              </a:pPr>
              <a:t>05/08/2020</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57BE2D09-FE4F-466B-8E8A-B5172FEEA715}" type="slidenum">
              <a:rPr lang="es-AR"/>
              <a:pPr>
                <a:defRPr/>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AR"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973A669-416D-4A24-AEF9-4681CFA585DF}" type="datetimeFigureOut">
              <a:rPr lang="es-AR"/>
              <a:pPr>
                <a:defRPr/>
              </a:pPr>
              <a:t>05/08/2020</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7D83F23-8A1F-447B-9924-C8F720F157CE}" type="slidenum">
              <a:rPr lang="es-AR"/>
              <a:pPr>
                <a:defRPr/>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10 Imagen" descr="Banda con logos.jpg"/>
          <p:cNvPicPr>
            <a:picLocks noChangeAspect="1"/>
          </p:cNvPicPr>
          <p:nvPr/>
        </p:nvPicPr>
        <p:blipFill>
          <a:blip r:embed="rId2" cstate="print"/>
          <a:srcRect/>
          <a:stretch>
            <a:fillRect/>
          </a:stretch>
        </p:blipFill>
        <p:spPr bwMode="auto">
          <a:xfrm>
            <a:off x="0" y="6350"/>
            <a:ext cx="9144000" cy="6845300"/>
          </a:xfrm>
          <a:prstGeom prst="rect">
            <a:avLst/>
          </a:prstGeom>
          <a:noFill/>
          <a:ln w="9525">
            <a:noFill/>
            <a:miter lim="800000"/>
            <a:headEnd/>
            <a:tailEnd/>
          </a:ln>
        </p:spPr>
      </p:pic>
      <p:sp>
        <p:nvSpPr>
          <p:cNvPr id="12" name="11 Rectángulo"/>
          <p:cNvSpPr/>
          <p:nvPr/>
        </p:nvSpPr>
        <p:spPr>
          <a:xfrm>
            <a:off x="179388" y="244490"/>
            <a:ext cx="8785225" cy="52562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8" name="7 CuadroTexto"/>
          <p:cNvSpPr txBox="1"/>
          <p:nvPr/>
        </p:nvSpPr>
        <p:spPr>
          <a:xfrm>
            <a:off x="3203575" y="3287713"/>
            <a:ext cx="5545138" cy="923330"/>
          </a:xfrm>
          <a:prstGeom prst="rect">
            <a:avLst/>
          </a:prstGeom>
          <a:noFill/>
        </p:spPr>
        <p:txBody>
          <a:bodyPr>
            <a:spAutoFit/>
          </a:bodyPr>
          <a:lstStyle/>
          <a:p>
            <a:pPr fontAlgn="auto">
              <a:spcBef>
                <a:spcPts val="0"/>
              </a:spcBef>
              <a:spcAft>
                <a:spcPts val="0"/>
              </a:spcAft>
              <a:defRPr/>
            </a:pPr>
            <a:r>
              <a:rPr lang="es-ES" sz="2700" b="1" dirty="0">
                <a:solidFill>
                  <a:schemeClr val="bg1"/>
                </a:solidFill>
                <a:effectLst>
                  <a:outerShdw blurRad="38100" dist="38100" dir="2700000" algn="tl">
                    <a:srgbClr val="000000">
                      <a:alpha val="43137"/>
                    </a:srgbClr>
                  </a:outerShdw>
                </a:effectLst>
                <a:latin typeface="Roboto" pitchFamily="2" charset="0"/>
                <a:ea typeface="Roboto" pitchFamily="2" charset="0"/>
                <a:cs typeface="Arial" pitchFamily="34" charset="0"/>
              </a:rPr>
              <a:t>DIRECCIÓN DE </a:t>
            </a:r>
            <a:r>
              <a:rPr lang="es-ES" sz="2700" b="1" dirty="0" smtClean="0">
                <a:solidFill>
                  <a:schemeClr val="bg1"/>
                </a:solidFill>
                <a:effectLst>
                  <a:outerShdw blurRad="38100" dist="38100" dir="2700000" algn="tl">
                    <a:srgbClr val="000000">
                      <a:alpha val="43137"/>
                    </a:srgbClr>
                  </a:outerShdw>
                </a:effectLst>
                <a:latin typeface="Roboto" pitchFamily="2" charset="0"/>
                <a:ea typeface="Roboto" pitchFamily="2" charset="0"/>
                <a:cs typeface="Arial" pitchFamily="34" charset="0"/>
              </a:rPr>
              <a:t>EDUCACIÓN Y FORMACIÓN PERMANENTE</a:t>
            </a:r>
            <a:endParaRPr lang="es-AR" sz="2700" dirty="0">
              <a:solidFill>
                <a:schemeClr val="bg1"/>
              </a:solidFill>
              <a:effectLst>
                <a:outerShdw blurRad="38100" dist="38100" dir="2700000" algn="tl">
                  <a:srgbClr val="000000">
                    <a:alpha val="43137"/>
                  </a:srgbClr>
                </a:outerShdw>
              </a:effectLst>
              <a:latin typeface="Roboto" pitchFamily="2" charset="0"/>
              <a:ea typeface="Roboto" pitchFamily="2" charset="0"/>
              <a:cs typeface="+mn-cs"/>
            </a:endParaRPr>
          </a:p>
        </p:txBody>
      </p:sp>
      <p:sp>
        <p:nvSpPr>
          <p:cNvPr id="9" name="8 CuadroTexto"/>
          <p:cNvSpPr txBox="1"/>
          <p:nvPr/>
        </p:nvSpPr>
        <p:spPr>
          <a:xfrm>
            <a:off x="3203575" y="4581525"/>
            <a:ext cx="5616575" cy="461665"/>
          </a:xfrm>
          <a:prstGeom prst="rect">
            <a:avLst/>
          </a:prstGeom>
          <a:noFill/>
        </p:spPr>
        <p:txBody>
          <a:bodyPr>
            <a:spAutoFit/>
          </a:bodyPr>
          <a:lstStyle/>
          <a:p>
            <a:pPr fontAlgn="auto">
              <a:spcBef>
                <a:spcPts val="0"/>
              </a:spcBef>
              <a:spcAft>
                <a:spcPts val="0"/>
              </a:spcAft>
              <a:defRPr/>
            </a:pPr>
            <a:r>
              <a:rPr lang="es-ES" sz="2400" i="1" dirty="0" smtClean="0">
                <a:solidFill>
                  <a:schemeClr val="bg1"/>
                </a:solidFill>
                <a:effectLst>
                  <a:outerShdw blurRad="38100" dist="38100" dir="2700000" algn="tl">
                    <a:srgbClr val="000000">
                      <a:alpha val="43137"/>
                    </a:srgbClr>
                  </a:outerShdw>
                </a:effectLst>
                <a:latin typeface="Roboto" pitchFamily="2" charset="0"/>
                <a:ea typeface="Roboto" pitchFamily="2" charset="0"/>
                <a:cs typeface="Arial" pitchFamily="34" charset="0"/>
              </a:rPr>
              <a:t>Unidades </a:t>
            </a:r>
            <a:r>
              <a:rPr lang="es-ES" sz="2400" i="1" dirty="0">
                <a:solidFill>
                  <a:schemeClr val="bg1"/>
                </a:solidFill>
                <a:effectLst>
                  <a:outerShdw blurRad="38100" dist="38100" dir="2700000" algn="tl">
                    <a:srgbClr val="000000">
                      <a:alpha val="43137"/>
                    </a:srgbClr>
                  </a:outerShdw>
                </a:effectLst>
                <a:latin typeface="Roboto" pitchFamily="2" charset="0"/>
                <a:ea typeface="Roboto" pitchFamily="2" charset="0"/>
                <a:cs typeface="Arial" pitchFamily="34" charset="0"/>
              </a:rPr>
              <a:t>de Residencia</a:t>
            </a:r>
            <a:endParaRPr lang="es-AR" sz="2400" dirty="0">
              <a:solidFill>
                <a:schemeClr val="bg1"/>
              </a:solidFill>
              <a:effectLst>
                <a:outerShdw blurRad="38100" dist="38100" dir="2700000" algn="tl">
                  <a:srgbClr val="000000">
                    <a:alpha val="43137"/>
                  </a:srgbClr>
                </a:outerShdw>
              </a:effectLst>
              <a:latin typeface="Roboto" pitchFamily="2" charset="0"/>
              <a:ea typeface="Roboto" pitchFamily="2" charset="0"/>
              <a:cs typeface="+mn-cs"/>
            </a:endParaRPr>
          </a:p>
        </p:txBody>
      </p:sp>
      <p:cxnSp>
        <p:nvCxnSpPr>
          <p:cNvPr id="10" name="9 Conector recto"/>
          <p:cNvCxnSpPr/>
          <p:nvPr/>
        </p:nvCxnSpPr>
        <p:spPr>
          <a:xfrm>
            <a:off x="3276600" y="4508500"/>
            <a:ext cx="5111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28 Imagen" descr="Banda con logos.jpg"/>
          <p:cNvPicPr>
            <a:picLocks noChangeAspect="1"/>
          </p:cNvPicPr>
          <p:nvPr/>
        </p:nvPicPr>
        <p:blipFill>
          <a:blip r:embed="rId2" cstate="print"/>
          <a:srcRect/>
          <a:stretch>
            <a:fillRect/>
          </a:stretch>
        </p:blipFill>
        <p:spPr bwMode="auto">
          <a:xfrm>
            <a:off x="0" y="6350"/>
            <a:ext cx="9144000" cy="6845300"/>
          </a:xfrm>
          <a:prstGeom prst="rect">
            <a:avLst/>
          </a:prstGeom>
          <a:noFill/>
          <a:ln w="9525">
            <a:noFill/>
            <a:miter lim="800000"/>
            <a:headEnd/>
            <a:tailEnd/>
          </a:ln>
        </p:spPr>
      </p:pic>
      <p:sp>
        <p:nvSpPr>
          <p:cNvPr id="15" name="14 Rectángulo"/>
          <p:cNvSpPr/>
          <p:nvPr/>
        </p:nvSpPr>
        <p:spPr>
          <a:xfrm>
            <a:off x="179388" y="188913"/>
            <a:ext cx="8785225" cy="52562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4339" name="18 CuadroTexto"/>
          <p:cNvSpPr txBox="1">
            <a:spLocks noChangeArrowheads="1"/>
          </p:cNvSpPr>
          <p:nvPr/>
        </p:nvSpPr>
        <p:spPr bwMode="auto">
          <a:xfrm>
            <a:off x="3203575" y="395288"/>
            <a:ext cx="55451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defRPr/>
            </a:pPr>
            <a:r>
              <a:rPr lang="es-AR" sz="2800" b="1" dirty="0" smtClean="0">
                <a:solidFill>
                  <a:schemeClr val="bg1"/>
                </a:solidFill>
                <a:effectLst>
                  <a:outerShdw blurRad="38100" dist="38100" dir="2700000" algn="tl">
                    <a:srgbClr val="000000">
                      <a:alpha val="43137"/>
                    </a:srgbClr>
                  </a:outerShdw>
                </a:effectLst>
                <a:latin typeface="Roboto" pitchFamily="2" charset="0"/>
                <a:ea typeface="Roboto" pitchFamily="2" charset="0"/>
              </a:rPr>
              <a:t>Clínica Quirúrgica</a:t>
            </a:r>
            <a:r>
              <a:rPr lang="es-AR" sz="2800" dirty="0" smtClean="0">
                <a:solidFill>
                  <a:schemeClr val="bg1"/>
                </a:solidFill>
                <a:effectLst>
                  <a:outerShdw blurRad="38100" dist="38100" dir="2700000" algn="tl">
                    <a:srgbClr val="000000">
                      <a:alpha val="43137"/>
                    </a:srgbClr>
                  </a:outerShdw>
                </a:effectLst>
                <a:latin typeface="Roboto" pitchFamily="2" charset="0"/>
                <a:ea typeface="Roboto" pitchFamily="2" charset="0"/>
              </a:rPr>
              <a:t> </a:t>
            </a:r>
          </a:p>
        </p:txBody>
      </p:sp>
      <p:sp>
        <p:nvSpPr>
          <p:cNvPr id="14340" name="20 CuadroTexto"/>
          <p:cNvSpPr txBox="1">
            <a:spLocks noChangeArrowheads="1"/>
          </p:cNvSpPr>
          <p:nvPr/>
        </p:nvSpPr>
        <p:spPr bwMode="auto">
          <a:xfrm>
            <a:off x="857224" y="1357298"/>
            <a:ext cx="5545138" cy="467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defRPr/>
            </a:pPr>
            <a:r>
              <a:rPr lang="es-AR" sz="2000" b="1" dirty="0" smtClean="0">
                <a:solidFill>
                  <a:schemeClr val="bg1">
                    <a:lumMod val="50000"/>
                  </a:schemeClr>
                </a:solidFill>
                <a:latin typeface="Roboto Cn" pitchFamily="2" charset="0"/>
                <a:ea typeface="Roboto Cn" pitchFamily="2" charset="0"/>
              </a:rPr>
              <a:t>Hospital </a:t>
            </a:r>
            <a:r>
              <a:rPr lang="es-AR" sz="2000" b="1" dirty="0" err="1" smtClean="0">
                <a:solidFill>
                  <a:schemeClr val="bg1">
                    <a:lumMod val="50000"/>
                  </a:schemeClr>
                </a:solidFill>
                <a:latin typeface="Roboto Cn" pitchFamily="2" charset="0"/>
                <a:ea typeface="Roboto Cn" pitchFamily="2" charset="0"/>
              </a:rPr>
              <a:t>Interzonal</a:t>
            </a:r>
            <a:r>
              <a:rPr lang="es-AR" sz="2000" b="1" dirty="0" smtClean="0">
                <a:solidFill>
                  <a:schemeClr val="bg1">
                    <a:lumMod val="50000"/>
                  </a:schemeClr>
                </a:solidFill>
                <a:latin typeface="Roboto Cn" pitchFamily="2" charset="0"/>
                <a:ea typeface="Roboto Cn" pitchFamily="2" charset="0"/>
              </a:rPr>
              <a:t> de Agudos Dr. Abraham </a:t>
            </a:r>
            <a:r>
              <a:rPr lang="es-AR" sz="2000" b="1" dirty="0" err="1" smtClean="0">
                <a:solidFill>
                  <a:schemeClr val="bg1">
                    <a:lumMod val="50000"/>
                  </a:schemeClr>
                </a:solidFill>
                <a:latin typeface="Roboto Cn" pitchFamily="2" charset="0"/>
                <a:ea typeface="Roboto Cn" pitchFamily="2" charset="0"/>
              </a:rPr>
              <a:t>Piñeyro</a:t>
            </a:r>
            <a:r>
              <a:rPr lang="es-AR" sz="2000" b="1" dirty="0" smtClean="0">
                <a:solidFill>
                  <a:schemeClr val="bg1">
                    <a:lumMod val="50000"/>
                  </a:schemeClr>
                </a:solidFill>
                <a:latin typeface="Roboto Cn" pitchFamily="2" charset="0"/>
                <a:ea typeface="Roboto Cn" pitchFamily="2" charset="0"/>
              </a:rPr>
              <a:t/>
            </a:r>
            <a:br>
              <a:rPr lang="es-AR" sz="2000" b="1" dirty="0" smtClean="0">
                <a:solidFill>
                  <a:schemeClr val="bg1">
                    <a:lumMod val="50000"/>
                  </a:schemeClr>
                </a:solidFill>
                <a:latin typeface="Roboto Cn" pitchFamily="2" charset="0"/>
                <a:ea typeface="Roboto Cn" pitchFamily="2" charset="0"/>
              </a:rPr>
            </a:br>
            <a:r>
              <a:rPr lang="es-AR" sz="2000" dirty="0" smtClean="0">
                <a:solidFill>
                  <a:schemeClr val="bg1">
                    <a:lumMod val="50000"/>
                  </a:schemeClr>
                </a:solidFill>
                <a:latin typeface="Roboto Cn" pitchFamily="2" charset="0"/>
                <a:ea typeface="Roboto Cn" pitchFamily="2" charset="0"/>
              </a:rPr>
              <a:t>Dirección: Lavalle 1084</a:t>
            </a:r>
            <a:br>
              <a:rPr lang="es-AR" sz="2000" dirty="0" smtClean="0">
                <a:solidFill>
                  <a:schemeClr val="bg1">
                    <a:lumMod val="50000"/>
                  </a:schemeClr>
                </a:solidFill>
                <a:latin typeface="Roboto Cn" pitchFamily="2" charset="0"/>
                <a:ea typeface="Roboto Cn" pitchFamily="2" charset="0"/>
              </a:rPr>
            </a:br>
            <a:r>
              <a:rPr lang="es-AR" sz="2000" dirty="0" smtClean="0">
                <a:solidFill>
                  <a:schemeClr val="bg1">
                    <a:lumMod val="50000"/>
                  </a:schemeClr>
                </a:solidFill>
                <a:latin typeface="Roboto Cn" pitchFamily="2" charset="0"/>
                <a:ea typeface="Roboto Cn" pitchFamily="2" charset="0"/>
              </a:rPr>
              <a:t>Localidad: Junín</a:t>
            </a:r>
            <a:br>
              <a:rPr lang="es-AR" sz="2000" dirty="0" smtClean="0">
                <a:solidFill>
                  <a:schemeClr val="bg1">
                    <a:lumMod val="50000"/>
                  </a:schemeClr>
                </a:solidFill>
                <a:latin typeface="Roboto Cn" pitchFamily="2" charset="0"/>
                <a:ea typeface="Roboto Cn" pitchFamily="2" charset="0"/>
              </a:rPr>
            </a:br>
            <a:r>
              <a:rPr lang="es-AR" sz="2000" dirty="0" smtClean="0">
                <a:solidFill>
                  <a:schemeClr val="bg1">
                    <a:lumMod val="50000"/>
                  </a:schemeClr>
                </a:solidFill>
                <a:latin typeface="Roboto Cn" pitchFamily="2" charset="0"/>
                <a:ea typeface="Roboto Cn" pitchFamily="2" charset="0"/>
              </a:rPr>
              <a:t>Teléfonos: 236-4433108   236-4432657  INT: 282</a:t>
            </a:r>
            <a:br>
              <a:rPr lang="es-AR" sz="2000" dirty="0" smtClean="0">
                <a:solidFill>
                  <a:schemeClr val="bg1">
                    <a:lumMod val="50000"/>
                  </a:schemeClr>
                </a:solidFill>
                <a:latin typeface="Roboto Cn" pitchFamily="2" charset="0"/>
                <a:ea typeface="Roboto Cn" pitchFamily="2" charset="0"/>
              </a:rPr>
            </a:br>
            <a:r>
              <a:rPr lang="es-AR" sz="2000" dirty="0" smtClean="0">
                <a:solidFill>
                  <a:schemeClr val="bg1">
                    <a:lumMod val="50000"/>
                  </a:schemeClr>
                </a:solidFill>
                <a:latin typeface="Roboto Cn" pitchFamily="2" charset="0"/>
                <a:ea typeface="Roboto Cn" pitchFamily="2" charset="0"/>
              </a:rPr>
              <a:t>Región Sanitaria III</a:t>
            </a:r>
            <a:br>
              <a:rPr lang="es-AR" sz="2000" dirty="0" smtClean="0">
                <a:solidFill>
                  <a:schemeClr val="bg1">
                    <a:lumMod val="50000"/>
                  </a:schemeClr>
                </a:solidFill>
                <a:latin typeface="Roboto Cn" pitchFamily="2" charset="0"/>
                <a:ea typeface="Roboto Cn" pitchFamily="2" charset="0"/>
              </a:rPr>
            </a:br>
            <a:r>
              <a:rPr lang="es-AR" sz="2000" b="1" dirty="0" smtClean="0">
                <a:solidFill>
                  <a:schemeClr val="bg1">
                    <a:lumMod val="50000"/>
                  </a:schemeClr>
                </a:solidFill>
                <a:latin typeface="Roboto Cn" pitchFamily="2" charset="0"/>
                <a:ea typeface="Roboto Cn" pitchFamily="2" charset="0"/>
              </a:rPr>
              <a:t>Autoridades</a:t>
            </a:r>
            <a:br>
              <a:rPr lang="es-AR" sz="2000" b="1" dirty="0" smtClean="0">
                <a:solidFill>
                  <a:schemeClr val="bg1">
                    <a:lumMod val="50000"/>
                  </a:schemeClr>
                </a:solidFill>
                <a:latin typeface="Roboto Cn" pitchFamily="2" charset="0"/>
                <a:ea typeface="Roboto Cn" pitchFamily="2" charset="0"/>
              </a:rPr>
            </a:br>
            <a:r>
              <a:rPr lang="es-AR" sz="2000" dirty="0" smtClean="0">
                <a:solidFill>
                  <a:schemeClr val="bg1">
                    <a:lumMod val="50000"/>
                  </a:schemeClr>
                </a:solidFill>
                <a:latin typeface="Roboto Cn" pitchFamily="2" charset="0"/>
                <a:ea typeface="Roboto Cn" pitchFamily="2" charset="0"/>
              </a:rPr>
              <a:t>Director: Dr. Sebastián Meneses</a:t>
            </a:r>
            <a:br>
              <a:rPr lang="es-AR" sz="2000" dirty="0" smtClean="0">
                <a:solidFill>
                  <a:schemeClr val="bg1">
                    <a:lumMod val="50000"/>
                  </a:schemeClr>
                </a:solidFill>
                <a:latin typeface="Roboto Cn" pitchFamily="2" charset="0"/>
                <a:ea typeface="Roboto Cn" pitchFamily="2" charset="0"/>
              </a:rPr>
            </a:br>
            <a:r>
              <a:rPr lang="es-AR" sz="2000" dirty="0" smtClean="0">
                <a:solidFill>
                  <a:schemeClr val="bg1">
                    <a:lumMod val="50000"/>
                  </a:schemeClr>
                </a:solidFill>
                <a:latin typeface="Roboto Cn" pitchFamily="2" charset="0"/>
                <a:ea typeface="Roboto Cn" pitchFamily="2" charset="0"/>
              </a:rPr>
              <a:t>Docencia e Investigación: Dr. Darío </a:t>
            </a:r>
            <a:r>
              <a:rPr lang="es-AR" sz="2000" dirty="0" err="1" smtClean="0">
                <a:solidFill>
                  <a:schemeClr val="bg1">
                    <a:lumMod val="50000"/>
                  </a:schemeClr>
                </a:solidFill>
                <a:latin typeface="Roboto Cn" pitchFamily="2" charset="0"/>
                <a:ea typeface="Roboto Cn" pitchFamily="2" charset="0"/>
              </a:rPr>
              <a:t>Saponara</a:t>
            </a:r>
            <a:r>
              <a:rPr lang="es-AR" sz="2000" dirty="0" smtClean="0">
                <a:solidFill>
                  <a:schemeClr val="bg1">
                    <a:lumMod val="50000"/>
                  </a:schemeClr>
                </a:solidFill>
                <a:latin typeface="Roboto Cn" pitchFamily="2" charset="0"/>
                <a:ea typeface="Roboto Cn" pitchFamily="2" charset="0"/>
              </a:rPr>
              <a:t/>
            </a:r>
            <a:br>
              <a:rPr lang="es-AR" sz="2000" dirty="0" smtClean="0">
                <a:solidFill>
                  <a:schemeClr val="bg1">
                    <a:lumMod val="50000"/>
                  </a:schemeClr>
                </a:solidFill>
                <a:latin typeface="Roboto Cn" pitchFamily="2" charset="0"/>
                <a:ea typeface="Roboto Cn" pitchFamily="2" charset="0"/>
              </a:rPr>
            </a:br>
            <a:r>
              <a:rPr lang="es-AR" sz="2000" dirty="0" smtClean="0">
                <a:solidFill>
                  <a:schemeClr val="bg1">
                    <a:lumMod val="50000"/>
                  </a:schemeClr>
                </a:solidFill>
                <a:latin typeface="Roboto Cn" pitchFamily="2" charset="0"/>
                <a:ea typeface="Roboto Cn" pitchFamily="2" charset="0"/>
              </a:rPr>
              <a:t>Jefe de servicio: Dr. Gustavo Duran</a:t>
            </a:r>
            <a:br>
              <a:rPr lang="es-AR" sz="2000" dirty="0" smtClean="0">
                <a:solidFill>
                  <a:schemeClr val="bg1">
                    <a:lumMod val="50000"/>
                  </a:schemeClr>
                </a:solidFill>
                <a:latin typeface="Roboto Cn" pitchFamily="2" charset="0"/>
                <a:ea typeface="Roboto Cn" pitchFamily="2" charset="0"/>
              </a:rPr>
            </a:br>
            <a:r>
              <a:rPr lang="es-AR" sz="2000" dirty="0" smtClean="0">
                <a:solidFill>
                  <a:schemeClr val="bg1">
                    <a:lumMod val="50000"/>
                  </a:schemeClr>
                </a:solidFill>
                <a:latin typeface="Roboto Cn" pitchFamily="2" charset="0"/>
                <a:ea typeface="Roboto Cn" pitchFamily="2" charset="0"/>
              </a:rPr>
              <a:t>Instructor de residentes: Dr. Guillermo </a:t>
            </a:r>
            <a:r>
              <a:rPr lang="es-AR" sz="2000" dirty="0" err="1" smtClean="0">
                <a:solidFill>
                  <a:schemeClr val="bg1">
                    <a:lumMod val="50000"/>
                  </a:schemeClr>
                </a:solidFill>
                <a:latin typeface="Roboto Cn" pitchFamily="2" charset="0"/>
                <a:ea typeface="Roboto Cn" pitchFamily="2" charset="0"/>
              </a:rPr>
              <a:t>Sanchez</a:t>
            </a:r>
            <a:r>
              <a:rPr lang="es-AR" sz="2000" dirty="0" smtClean="0">
                <a:solidFill>
                  <a:schemeClr val="bg1">
                    <a:lumMod val="50000"/>
                  </a:schemeClr>
                </a:solidFill>
                <a:latin typeface="Roboto Cn" pitchFamily="2" charset="0"/>
                <a:ea typeface="Roboto Cn" pitchFamily="2" charset="0"/>
              </a:rPr>
              <a:t/>
            </a:r>
            <a:br>
              <a:rPr lang="es-AR" sz="2000" dirty="0" smtClean="0">
                <a:solidFill>
                  <a:schemeClr val="bg1">
                    <a:lumMod val="50000"/>
                  </a:schemeClr>
                </a:solidFill>
                <a:latin typeface="Roboto Cn" pitchFamily="2" charset="0"/>
                <a:ea typeface="Roboto Cn" pitchFamily="2" charset="0"/>
              </a:rPr>
            </a:br>
            <a:r>
              <a:rPr lang="es-AR" sz="2000" dirty="0" smtClean="0">
                <a:solidFill>
                  <a:schemeClr val="bg1">
                    <a:lumMod val="50000"/>
                  </a:schemeClr>
                </a:solidFill>
                <a:latin typeface="Roboto Cn" pitchFamily="2" charset="0"/>
                <a:ea typeface="Roboto Cn" pitchFamily="2" charset="0"/>
              </a:rPr>
              <a:t>E-mail para consultas: Cirugia-junin@ms.gba.gov.ar</a:t>
            </a:r>
          </a:p>
          <a:p>
            <a:pPr>
              <a:defRPr/>
            </a:pPr>
            <a:r>
              <a:rPr lang="es-AR" sz="2000" dirty="0" smtClean="0">
                <a:latin typeface="Roboto Cn" pitchFamily="2" charset="0"/>
              </a:rPr>
              <a:t> </a:t>
            </a:r>
          </a:p>
          <a:p>
            <a:pPr>
              <a:defRPr/>
            </a:pPr>
            <a:r>
              <a:rPr lang="es-AR" sz="2000" dirty="0" smtClean="0">
                <a:latin typeface="Roboto Cn" pitchFamily="2" charset="0"/>
              </a:rPr>
              <a:t> </a:t>
            </a:r>
          </a:p>
          <a:p>
            <a:pPr>
              <a:defRPr/>
            </a:pPr>
            <a:endParaRPr lang="es-AR" sz="2000" dirty="0" smtClean="0">
              <a:latin typeface="Roboto Cn" pitchFamily="2" charset="0"/>
            </a:endParaRPr>
          </a:p>
          <a:p>
            <a:pPr>
              <a:defRPr/>
            </a:pPr>
            <a:endParaRPr lang="es-AR" dirty="0" smtClean="0"/>
          </a:p>
        </p:txBody>
      </p:sp>
      <p:pic>
        <p:nvPicPr>
          <p:cNvPr id="2050" name="Picture 2"/>
          <p:cNvPicPr>
            <a:picLocks noChangeAspect="1" noChangeArrowheads="1"/>
          </p:cNvPicPr>
          <p:nvPr/>
        </p:nvPicPr>
        <p:blipFill>
          <a:blip r:embed="rId3"/>
          <a:srcRect/>
          <a:stretch>
            <a:fillRect/>
          </a:stretch>
        </p:blipFill>
        <p:spPr bwMode="auto">
          <a:xfrm>
            <a:off x="5214942" y="2000240"/>
            <a:ext cx="2848469" cy="213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28 Imagen" descr="Banda con logos.jpg"/>
          <p:cNvPicPr>
            <a:picLocks noChangeAspect="1"/>
          </p:cNvPicPr>
          <p:nvPr/>
        </p:nvPicPr>
        <p:blipFill>
          <a:blip r:embed="rId2" cstate="print"/>
          <a:srcRect/>
          <a:stretch>
            <a:fillRect/>
          </a:stretch>
        </p:blipFill>
        <p:spPr bwMode="auto">
          <a:xfrm>
            <a:off x="0" y="6350"/>
            <a:ext cx="9144000" cy="6845300"/>
          </a:xfrm>
          <a:prstGeom prst="rect">
            <a:avLst/>
          </a:prstGeom>
          <a:noFill/>
          <a:ln w="9525">
            <a:noFill/>
            <a:miter lim="800000"/>
            <a:headEnd/>
            <a:tailEnd/>
          </a:ln>
        </p:spPr>
      </p:pic>
      <p:sp>
        <p:nvSpPr>
          <p:cNvPr id="15" name="14 Rectángulo"/>
          <p:cNvSpPr/>
          <p:nvPr/>
        </p:nvSpPr>
        <p:spPr>
          <a:xfrm>
            <a:off x="179388" y="188913"/>
            <a:ext cx="8785225" cy="52562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4340" name="20 CuadroTexto"/>
          <p:cNvSpPr txBox="1">
            <a:spLocks noChangeArrowheads="1"/>
          </p:cNvSpPr>
          <p:nvPr/>
        </p:nvSpPr>
        <p:spPr bwMode="auto">
          <a:xfrm>
            <a:off x="928662" y="642918"/>
            <a:ext cx="6286544"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defRPr/>
            </a:pPr>
            <a:r>
              <a:rPr lang="es-AR" sz="2000" dirty="0" smtClean="0">
                <a:solidFill>
                  <a:schemeClr val="bg1">
                    <a:lumMod val="50000"/>
                  </a:schemeClr>
                </a:solidFill>
                <a:latin typeface="Roboto Cn" pitchFamily="2" charset="0"/>
                <a:ea typeface="Roboto Cn" pitchFamily="2" charset="0"/>
              </a:rPr>
              <a:t>El nuestro es un Hospital </a:t>
            </a:r>
            <a:r>
              <a:rPr lang="es-AR" sz="2000" dirty="0" err="1" smtClean="0">
                <a:solidFill>
                  <a:schemeClr val="bg1">
                    <a:lumMod val="50000"/>
                  </a:schemeClr>
                </a:solidFill>
                <a:latin typeface="Roboto Cn" pitchFamily="2" charset="0"/>
                <a:ea typeface="Roboto Cn" pitchFamily="2" charset="0"/>
              </a:rPr>
              <a:t>Interzonal</a:t>
            </a:r>
            <a:r>
              <a:rPr lang="es-AR" sz="2000" dirty="0" smtClean="0">
                <a:solidFill>
                  <a:schemeClr val="bg1">
                    <a:lumMod val="50000"/>
                  </a:schemeClr>
                </a:solidFill>
                <a:latin typeface="Roboto Cn" pitchFamily="2" charset="0"/>
                <a:ea typeface="Roboto Cn" pitchFamily="2" charset="0"/>
              </a:rPr>
              <a:t> con una amplia área de cobertura, ya que no solo cubre las necesidades de salud de la población de Junín sino que es centro de derivación de las localidades que conforman la Región Sanitaria III.</a:t>
            </a:r>
          </a:p>
          <a:p>
            <a:pPr>
              <a:defRPr/>
            </a:pPr>
            <a:r>
              <a:rPr lang="es-AR" sz="2000" dirty="0" smtClean="0">
                <a:solidFill>
                  <a:schemeClr val="bg1">
                    <a:lumMod val="50000"/>
                  </a:schemeClr>
                </a:solidFill>
                <a:latin typeface="Roboto Cn" pitchFamily="2" charset="0"/>
                <a:ea typeface="Roboto Cn" pitchFamily="2" charset="0"/>
              </a:rPr>
              <a:t>Es el centro de formación académica mas importante de la región y cuenta con residencias de Cirugía, Clínica, Traumatología, Anestesiología, Bioquímica, Pediatría, </a:t>
            </a:r>
            <a:r>
              <a:rPr lang="es-AR" sz="2000" dirty="0" err="1" smtClean="0">
                <a:solidFill>
                  <a:schemeClr val="bg1">
                    <a:lumMod val="50000"/>
                  </a:schemeClr>
                </a:solidFill>
                <a:latin typeface="Roboto Cn" pitchFamily="2" charset="0"/>
                <a:ea typeface="Roboto Cn" pitchFamily="2" charset="0"/>
              </a:rPr>
              <a:t>Tocoginecologia</a:t>
            </a:r>
            <a:r>
              <a:rPr lang="es-AR" sz="2000" dirty="0" smtClean="0">
                <a:solidFill>
                  <a:schemeClr val="bg1">
                    <a:lumMod val="50000"/>
                  </a:schemeClr>
                </a:solidFill>
                <a:latin typeface="Roboto Cn" pitchFamily="2" charset="0"/>
                <a:ea typeface="Roboto Cn" pitchFamily="2" charset="0"/>
              </a:rPr>
              <a:t>..etc..</a:t>
            </a:r>
          </a:p>
          <a:p>
            <a:pPr>
              <a:defRPr/>
            </a:pPr>
            <a:r>
              <a:rPr lang="es-AR" sz="2000" dirty="0" smtClean="0">
                <a:solidFill>
                  <a:schemeClr val="bg1">
                    <a:lumMod val="50000"/>
                  </a:schemeClr>
                </a:solidFill>
                <a:latin typeface="Roboto Cn" pitchFamily="2" charset="0"/>
              </a:rPr>
              <a:t>Contamos con Tomógrafo, Resonador, UTI, Servicio de </a:t>
            </a:r>
            <a:r>
              <a:rPr lang="es-AR" sz="2000" dirty="0" err="1" smtClean="0">
                <a:solidFill>
                  <a:schemeClr val="bg1">
                    <a:lumMod val="50000"/>
                  </a:schemeClr>
                </a:solidFill>
                <a:latin typeface="Roboto Cn" pitchFamily="2" charset="0"/>
              </a:rPr>
              <a:t>Gastroenterologia</a:t>
            </a:r>
            <a:r>
              <a:rPr lang="es-AR" sz="2000" dirty="0" smtClean="0">
                <a:solidFill>
                  <a:schemeClr val="bg1">
                    <a:lumMod val="50000"/>
                  </a:schemeClr>
                </a:solidFill>
                <a:latin typeface="Roboto Cn" pitchFamily="2" charset="0"/>
              </a:rPr>
              <a:t>,  lo que nos permite abordar una amplia variedad de </a:t>
            </a:r>
            <a:r>
              <a:rPr lang="es-AR" sz="2000" dirty="0" err="1" smtClean="0">
                <a:solidFill>
                  <a:schemeClr val="bg1">
                    <a:lumMod val="50000"/>
                  </a:schemeClr>
                </a:solidFill>
                <a:latin typeface="Roboto Cn" pitchFamily="2" charset="0"/>
              </a:rPr>
              <a:t>patologias</a:t>
            </a:r>
            <a:r>
              <a:rPr lang="es-AR" sz="2000" dirty="0" smtClean="0">
                <a:solidFill>
                  <a:schemeClr val="bg1">
                    <a:lumMod val="50000"/>
                  </a:schemeClr>
                </a:solidFill>
                <a:latin typeface="Roboto Cn" pitchFamily="2" charset="0"/>
              </a:rPr>
              <a:t>.</a:t>
            </a:r>
          </a:p>
        </p:txBody>
      </p:sp>
      <p:pic>
        <p:nvPicPr>
          <p:cNvPr id="3074" name="Picture 2"/>
          <p:cNvPicPr>
            <a:picLocks noChangeAspect="1" noChangeArrowheads="1"/>
          </p:cNvPicPr>
          <p:nvPr/>
        </p:nvPicPr>
        <p:blipFill>
          <a:blip r:embed="rId3"/>
          <a:srcRect/>
          <a:stretch>
            <a:fillRect/>
          </a:stretch>
        </p:blipFill>
        <p:spPr bwMode="auto">
          <a:xfrm>
            <a:off x="2571736" y="3286124"/>
            <a:ext cx="3461026" cy="19535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28 Imagen" descr="Banda con logos.jpg"/>
          <p:cNvPicPr>
            <a:picLocks noChangeAspect="1"/>
          </p:cNvPicPr>
          <p:nvPr/>
        </p:nvPicPr>
        <p:blipFill>
          <a:blip r:embed="rId2" cstate="print"/>
          <a:srcRect/>
          <a:stretch>
            <a:fillRect/>
          </a:stretch>
        </p:blipFill>
        <p:spPr bwMode="auto">
          <a:xfrm>
            <a:off x="0" y="6350"/>
            <a:ext cx="9144000" cy="6845300"/>
          </a:xfrm>
          <a:prstGeom prst="rect">
            <a:avLst/>
          </a:prstGeom>
          <a:noFill/>
          <a:ln w="9525">
            <a:noFill/>
            <a:miter lim="800000"/>
            <a:headEnd/>
            <a:tailEnd/>
          </a:ln>
        </p:spPr>
      </p:pic>
      <p:sp>
        <p:nvSpPr>
          <p:cNvPr id="15" name="14 Rectángulo"/>
          <p:cNvSpPr/>
          <p:nvPr/>
        </p:nvSpPr>
        <p:spPr>
          <a:xfrm>
            <a:off x="179388" y="188913"/>
            <a:ext cx="8785225" cy="52562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4340" name="20 CuadroTexto"/>
          <p:cNvSpPr txBox="1">
            <a:spLocks noChangeArrowheads="1"/>
          </p:cNvSpPr>
          <p:nvPr/>
        </p:nvSpPr>
        <p:spPr bwMode="auto">
          <a:xfrm>
            <a:off x="928662" y="642918"/>
            <a:ext cx="5748349"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defRPr/>
            </a:pPr>
            <a:r>
              <a:rPr lang="es-AR" sz="2000" dirty="0" smtClean="0">
                <a:solidFill>
                  <a:schemeClr val="bg1">
                    <a:lumMod val="50000"/>
                  </a:schemeClr>
                </a:solidFill>
                <a:latin typeface="Roboto Cn" pitchFamily="2" charset="0"/>
              </a:rPr>
              <a:t>El Servicio de Cirugía cuenta con 8 cirujanos de Guardia, 4 de Planta y un Medico Clínico responsable de internación de Cirugía, dicha área se ubica en el 3° Piso y cuenta con 20 camas de internación.</a:t>
            </a:r>
          </a:p>
          <a:p>
            <a:pPr>
              <a:defRPr/>
            </a:pPr>
            <a:r>
              <a:rPr lang="es-AR" sz="2000" dirty="0" smtClean="0">
                <a:solidFill>
                  <a:schemeClr val="bg1">
                    <a:lumMod val="50000"/>
                  </a:schemeClr>
                </a:solidFill>
                <a:latin typeface="Roboto Cn" pitchFamily="2" charset="0"/>
              </a:rPr>
              <a:t>La residencia se formo en 2008 y llevamos recorrido un camino no muy extenso pero si muy fructífero con 15 Cirujanos egresados que se incorporaron a diferentes servicios quirúrgicos de los cuales 4 forman parte del </a:t>
            </a:r>
            <a:r>
              <a:rPr lang="es-AR" sz="2000" dirty="0" err="1" smtClean="0">
                <a:solidFill>
                  <a:schemeClr val="bg1">
                    <a:lumMod val="50000"/>
                  </a:schemeClr>
                </a:solidFill>
                <a:latin typeface="Roboto Cn" pitchFamily="2" charset="0"/>
              </a:rPr>
              <a:t>Staff</a:t>
            </a:r>
            <a:r>
              <a:rPr lang="es-AR" sz="2000" dirty="0" smtClean="0">
                <a:solidFill>
                  <a:schemeClr val="bg1">
                    <a:lumMod val="50000"/>
                  </a:schemeClr>
                </a:solidFill>
                <a:latin typeface="Roboto Cn" pitchFamily="2" charset="0"/>
              </a:rPr>
              <a:t> de Cirugía del Higa Junín.</a:t>
            </a:r>
          </a:p>
          <a:p>
            <a:pPr>
              <a:defRPr/>
            </a:pPr>
            <a:r>
              <a:rPr lang="es-AR" sz="2000" dirty="0" smtClean="0">
                <a:solidFill>
                  <a:schemeClr val="bg1">
                    <a:lumMod val="50000"/>
                  </a:schemeClr>
                </a:solidFill>
                <a:latin typeface="Roboto Cn" pitchFamily="2" charset="0"/>
              </a:rPr>
              <a:t>Contamos con un pabellón de residentes, recientemente inaugurado, con un amplio SUM e instalaciones confortables (habitación, baño, cocina).</a:t>
            </a:r>
            <a:endParaRPr lang="es-AR" dirty="0" smtClean="0"/>
          </a:p>
        </p:txBody>
      </p:sp>
      <p:pic>
        <p:nvPicPr>
          <p:cNvPr id="6" name="5 Imagen" descr="D:\Willy\Escritorio\DSC_0114.JPG"/>
          <p:cNvPicPr/>
          <p:nvPr/>
        </p:nvPicPr>
        <p:blipFill>
          <a:blip r:embed="rId3" cstate="print"/>
          <a:srcRect/>
          <a:stretch>
            <a:fillRect/>
          </a:stretch>
        </p:blipFill>
        <p:spPr bwMode="auto">
          <a:xfrm>
            <a:off x="3000364" y="3571876"/>
            <a:ext cx="2628894" cy="1751560"/>
          </a:xfrm>
          <a:prstGeom prst="rect">
            <a:avLst/>
          </a:prstGeom>
          <a:noFill/>
          <a:ln w="9525">
            <a:noFill/>
            <a:miter lim="800000"/>
            <a:headEnd/>
            <a:tailEnd/>
          </a:ln>
        </p:spPr>
      </p:pic>
      <p:sp>
        <p:nvSpPr>
          <p:cNvPr id="7" name="6 CuadroTexto"/>
          <p:cNvSpPr txBox="1"/>
          <p:nvPr/>
        </p:nvSpPr>
        <p:spPr>
          <a:xfrm>
            <a:off x="3500430" y="5000636"/>
            <a:ext cx="1857388" cy="261610"/>
          </a:xfrm>
          <a:prstGeom prst="rect">
            <a:avLst/>
          </a:prstGeom>
          <a:noFill/>
        </p:spPr>
        <p:txBody>
          <a:bodyPr wrap="square" rtlCol="0">
            <a:spAutoFit/>
          </a:bodyPr>
          <a:lstStyle/>
          <a:p>
            <a:pPr algn="ctr"/>
            <a:r>
              <a:rPr lang="es-AR" sz="1050" dirty="0" smtClean="0">
                <a:solidFill>
                  <a:schemeClr val="bg1"/>
                </a:solidFill>
              </a:rPr>
              <a:t>Pabellón de Residentes</a:t>
            </a:r>
            <a:endParaRPr lang="es-AR" sz="105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28 Imagen" descr="Banda con logos.jpg"/>
          <p:cNvPicPr>
            <a:picLocks noChangeAspect="1"/>
          </p:cNvPicPr>
          <p:nvPr/>
        </p:nvPicPr>
        <p:blipFill>
          <a:blip r:embed="rId2" cstate="print"/>
          <a:srcRect/>
          <a:stretch>
            <a:fillRect/>
          </a:stretch>
        </p:blipFill>
        <p:spPr bwMode="auto">
          <a:xfrm>
            <a:off x="0" y="6350"/>
            <a:ext cx="9144000" cy="6845300"/>
          </a:xfrm>
          <a:prstGeom prst="rect">
            <a:avLst/>
          </a:prstGeom>
          <a:noFill/>
          <a:ln w="9525">
            <a:noFill/>
            <a:miter lim="800000"/>
            <a:headEnd/>
            <a:tailEnd/>
          </a:ln>
        </p:spPr>
      </p:pic>
      <p:sp>
        <p:nvSpPr>
          <p:cNvPr id="15" name="14 Rectángulo"/>
          <p:cNvSpPr/>
          <p:nvPr/>
        </p:nvSpPr>
        <p:spPr>
          <a:xfrm>
            <a:off x="142844" y="214290"/>
            <a:ext cx="8785225" cy="52562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solidFill>
                <a:schemeClr val="tx1"/>
              </a:solidFill>
            </a:endParaRPr>
          </a:p>
        </p:txBody>
      </p:sp>
      <p:sp>
        <p:nvSpPr>
          <p:cNvPr id="14339" name="18 CuadroTexto"/>
          <p:cNvSpPr txBox="1">
            <a:spLocks noChangeArrowheads="1"/>
          </p:cNvSpPr>
          <p:nvPr/>
        </p:nvSpPr>
        <p:spPr bwMode="auto">
          <a:xfrm>
            <a:off x="3203575" y="395288"/>
            <a:ext cx="55451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defRPr/>
            </a:pPr>
            <a:r>
              <a:rPr lang="es-AR" sz="2800" b="1" dirty="0" smtClean="0">
                <a:solidFill>
                  <a:schemeClr val="bg1"/>
                </a:solidFill>
                <a:effectLst>
                  <a:outerShdw blurRad="38100" dist="38100" dir="2700000" algn="tl">
                    <a:srgbClr val="000000">
                      <a:alpha val="43137"/>
                    </a:srgbClr>
                  </a:outerShdw>
                </a:effectLst>
                <a:latin typeface="Roboto Cn" pitchFamily="2" charset="0"/>
                <a:ea typeface="Roboto Cn" pitchFamily="2" charset="0"/>
              </a:rPr>
              <a:t>Actividad Asistencial </a:t>
            </a:r>
          </a:p>
        </p:txBody>
      </p:sp>
      <p:sp>
        <p:nvSpPr>
          <p:cNvPr id="7" name="6 CuadroTexto"/>
          <p:cNvSpPr txBox="1"/>
          <p:nvPr/>
        </p:nvSpPr>
        <p:spPr>
          <a:xfrm>
            <a:off x="1142976" y="857232"/>
            <a:ext cx="6286544" cy="4278094"/>
          </a:xfrm>
          <a:prstGeom prst="rect">
            <a:avLst/>
          </a:prstGeom>
          <a:noFill/>
        </p:spPr>
        <p:txBody>
          <a:bodyPr wrap="square" rtlCol="0">
            <a:spAutoFit/>
          </a:bodyPr>
          <a:lstStyle/>
          <a:p>
            <a:pPr algn="just" fontAlgn="auto">
              <a:spcBef>
                <a:spcPts val="0"/>
              </a:spcBef>
              <a:spcAft>
                <a:spcPts val="0"/>
              </a:spcAft>
              <a:defRPr/>
            </a:pPr>
            <a:r>
              <a:rPr lang="es-AR" sz="2000" dirty="0" smtClean="0">
                <a:solidFill>
                  <a:schemeClr val="bg1">
                    <a:lumMod val="50000"/>
                  </a:schemeClr>
                </a:solidFill>
                <a:latin typeface="Roboto Cn"/>
              </a:rPr>
              <a:t>Los residentes cumplen sus tareas asistenciales y académicas de lunes a viernes de 8:00 a 17:00 y sábados de 8:00 hs a 12:00 hs.</a:t>
            </a:r>
          </a:p>
          <a:p>
            <a:pPr algn="just" fontAlgn="auto">
              <a:spcBef>
                <a:spcPts val="0"/>
              </a:spcBef>
              <a:spcAft>
                <a:spcPts val="0"/>
              </a:spcAft>
              <a:defRPr/>
            </a:pPr>
            <a:r>
              <a:rPr lang="es-AR" sz="2000" dirty="0" smtClean="0">
                <a:solidFill>
                  <a:schemeClr val="bg1">
                    <a:lumMod val="50000"/>
                  </a:schemeClr>
                </a:solidFill>
                <a:latin typeface="Roboto Cn"/>
              </a:rPr>
              <a:t>Se realiza pase de sala diario supervisado por el Jefe de Servicio, Jefe de Sala y médicos de planta.</a:t>
            </a:r>
          </a:p>
          <a:p>
            <a:pPr algn="just" fontAlgn="auto">
              <a:spcBef>
                <a:spcPts val="0"/>
              </a:spcBef>
              <a:spcAft>
                <a:spcPts val="0"/>
              </a:spcAft>
              <a:defRPr/>
            </a:pPr>
            <a:r>
              <a:rPr lang="es-AR" sz="2000" dirty="0" smtClean="0">
                <a:solidFill>
                  <a:schemeClr val="bg1">
                    <a:lumMod val="50000"/>
                  </a:schemeClr>
                </a:solidFill>
                <a:latin typeface="Roboto Cn"/>
              </a:rPr>
              <a:t>Deben realizar 8 guardias mensuales durante 1° y  2° año y   </a:t>
            </a:r>
          </a:p>
          <a:p>
            <a:pPr algn="just" fontAlgn="auto">
              <a:spcBef>
                <a:spcPts val="0"/>
              </a:spcBef>
              <a:spcAft>
                <a:spcPts val="0"/>
              </a:spcAft>
              <a:defRPr/>
            </a:pPr>
            <a:r>
              <a:rPr lang="es-AR" sz="2000" dirty="0" smtClean="0">
                <a:solidFill>
                  <a:schemeClr val="bg1">
                    <a:lumMod val="50000"/>
                  </a:schemeClr>
                </a:solidFill>
                <a:latin typeface="Roboto Cn"/>
              </a:rPr>
              <a:t>6 y 5 guardias durante 3°y 4° año respectivamente.</a:t>
            </a:r>
          </a:p>
          <a:p>
            <a:pPr algn="just" fontAlgn="auto">
              <a:spcBef>
                <a:spcPts val="0"/>
              </a:spcBef>
              <a:spcAft>
                <a:spcPts val="0"/>
              </a:spcAft>
              <a:defRPr/>
            </a:pPr>
            <a:r>
              <a:rPr lang="es-AR" sz="2000" dirty="0" smtClean="0">
                <a:solidFill>
                  <a:schemeClr val="bg1">
                    <a:lumMod val="50000"/>
                  </a:schemeClr>
                </a:solidFill>
                <a:latin typeface="Roboto Cn"/>
              </a:rPr>
              <a:t>Las guardias se realizan junto a médicos de guardia que supervisaran las tareas.</a:t>
            </a:r>
          </a:p>
          <a:p>
            <a:pPr algn="just" fontAlgn="auto">
              <a:spcBef>
                <a:spcPts val="0"/>
              </a:spcBef>
              <a:spcAft>
                <a:spcPts val="0"/>
              </a:spcAft>
              <a:defRPr/>
            </a:pPr>
            <a:r>
              <a:rPr lang="es-AR" sz="2000" dirty="0" smtClean="0">
                <a:solidFill>
                  <a:schemeClr val="bg1">
                    <a:lumMod val="50000"/>
                  </a:schemeClr>
                </a:solidFill>
                <a:latin typeface="Roboto Cn"/>
              </a:rPr>
              <a:t>Rotaciones internas por Urología, Cirugía Pediátrica y Ginecología.</a:t>
            </a:r>
          </a:p>
          <a:p>
            <a:pPr algn="just" fontAlgn="auto">
              <a:spcBef>
                <a:spcPts val="0"/>
              </a:spcBef>
              <a:spcAft>
                <a:spcPts val="0"/>
              </a:spcAft>
              <a:defRPr/>
            </a:pPr>
            <a:r>
              <a:rPr lang="es-AR" sz="2000" dirty="0" smtClean="0">
                <a:solidFill>
                  <a:schemeClr val="bg1">
                    <a:lumMod val="50000"/>
                  </a:schemeClr>
                </a:solidFill>
                <a:latin typeface="Roboto Cn"/>
              </a:rPr>
              <a:t>Una vez completada la residencia se obtiene el titulo de especialista en Cirugía General otorgado por el Colegio de Médicos de la Provincia de Buenos Aires</a:t>
            </a:r>
          </a:p>
          <a:p>
            <a:pPr algn="just" fontAlgn="auto">
              <a:spcBef>
                <a:spcPts val="0"/>
              </a:spcBef>
              <a:spcAft>
                <a:spcPts val="0"/>
              </a:spcAft>
              <a:defRPr/>
            </a:pPr>
            <a:endParaRPr lang="es-AR" dirty="0" smtClean="0">
              <a:latin typeface="Roboto Cn"/>
            </a:endParaRPr>
          </a:p>
          <a:p>
            <a:pPr algn="just" fontAlgn="auto">
              <a:spcBef>
                <a:spcPts val="0"/>
              </a:spcBef>
              <a:spcAft>
                <a:spcPts val="0"/>
              </a:spcAft>
              <a:defRPr/>
            </a:pPr>
            <a:endParaRPr lang="es-AR" dirty="0" smtClean="0">
              <a:latin typeface="Roboto Cn"/>
            </a:endParaRPr>
          </a:p>
          <a:p>
            <a:pPr algn="just" fontAlgn="auto">
              <a:spcBef>
                <a:spcPts val="0"/>
              </a:spcBef>
              <a:spcAft>
                <a:spcPts val="0"/>
              </a:spcAft>
              <a:defRPr/>
            </a:pPr>
            <a:endParaRPr lang="es-AR" dirty="0" smtClean="0">
              <a:latin typeface="Roboto Cn"/>
            </a:endParaRPr>
          </a:p>
          <a:p>
            <a:pPr algn="just" fontAlgn="auto">
              <a:spcBef>
                <a:spcPts val="0"/>
              </a:spcBef>
              <a:spcAft>
                <a:spcPts val="0"/>
              </a:spcAft>
              <a:defRPr/>
            </a:pPr>
            <a:endParaRPr lang="es-AR" dirty="0">
              <a:latin typeface="Roboto Cn"/>
            </a:endParaRPr>
          </a:p>
        </p:txBody>
      </p:sp>
      <p:pic>
        <p:nvPicPr>
          <p:cNvPr id="6" name="5 Imagen" descr="D:\Willy\Descargas\DSC_0109.JPG"/>
          <p:cNvPicPr/>
          <p:nvPr/>
        </p:nvPicPr>
        <p:blipFill>
          <a:blip r:embed="rId3" cstate="print"/>
          <a:srcRect/>
          <a:stretch>
            <a:fillRect/>
          </a:stretch>
        </p:blipFill>
        <p:spPr bwMode="auto">
          <a:xfrm>
            <a:off x="3214678" y="4000504"/>
            <a:ext cx="2424106" cy="1390611"/>
          </a:xfrm>
          <a:prstGeom prst="rect">
            <a:avLst/>
          </a:prstGeom>
          <a:noFill/>
          <a:ln w="9525">
            <a:noFill/>
            <a:miter lim="800000"/>
            <a:headEnd/>
            <a:tailEnd/>
          </a:ln>
        </p:spPr>
      </p:pic>
      <p:sp>
        <p:nvSpPr>
          <p:cNvPr id="8" name="7 CuadroTexto"/>
          <p:cNvSpPr txBox="1"/>
          <p:nvPr/>
        </p:nvSpPr>
        <p:spPr>
          <a:xfrm>
            <a:off x="3786182" y="5072074"/>
            <a:ext cx="1428760" cy="261610"/>
          </a:xfrm>
          <a:prstGeom prst="rect">
            <a:avLst/>
          </a:prstGeom>
          <a:noFill/>
        </p:spPr>
        <p:txBody>
          <a:bodyPr wrap="square" rtlCol="0">
            <a:spAutoFit/>
          </a:bodyPr>
          <a:lstStyle/>
          <a:p>
            <a:pPr algn="ctr"/>
            <a:r>
              <a:rPr lang="es-AR" sz="1100" dirty="0" smtClean="0">
                <a:solidFill>
                  <a:schemeClr val="bg1"/>
                </a:solidFill>
              </a:rPr>
              <a:t>Guardia</a:t>
            </a:r>
            <a:endParaRPr lang="es-AR" sz="11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28 Imagen" descr="Banda con logos.jpg"/>
          <p:cNvPicPr>
            <a:picLocks noChangeAspect="1"/>
          </p:cNvPicPr>
          <p:nvPr/>
        </p:nvPicPr>
        <p:blipFill>
          <a:blip r:embed="rId2" cstate="print"/>
          <a:srcRect/>
          <a:stretch>
            <a:fillRect/>
          </a:stretch>
        </p:blipFill>
        <p:spPr bwMode="auto">
          <a:xfrm>
            <a:off x="0" y="6350"/>
            <a:ext cx="9144000" cy="6845300"/>
          </a:xfrm>
          <a:prstGeom prst="rect">
            <a:avLst/>
          </a:prstGeom>
          <a:noFill/>
          <a:ln w="9525">
            <a:noFill/>
            <a:miter lim="800000"/>
            <a:headEnd/>
            <a:tailEnd/>
          </a:ln>
        </p:spPr>
      </p:pic>
      <p:sp>
        <p:nvSpPr>
          <p:cNvPr id="15" name="14 Rectángulo"/>
          <p:cNvSpPr/>
          <p:nvPr/>
        </p:nvSpPr>
        <p:spPr>
          <a:xfrm>
            <a:off x="214282" y="214290"/>
            <a:ext cx="8785225" cy="52562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sp>
        <p:nvSpPr>
          <p:cNvPr id="14339" name="18 CuadroTexto"/>
          <p:cNvSpPr txBox="1">
            <a:spLocks noChangeArrowheads="1"/>
          </p:cNvSpPr>
          <p:nvPr/>
        </p:nvSpPr>
        <p:spPr bwMode="auto">
          <a:xfrm>
            <a:off x="3143240" y="285728"/>
            <a:ext cx="55451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defRPr/>
            </a:pPr>
            <a:r>
              <a:rPr lang="es-AR" sz="2800" b="1" dirty="0" smtClean="0">
                <a:solidFill>
                  <a:schemeClr val="bg1"/>
                </a:solidFill>
                <a:effectLst>
                  <a:outerShdw blurRad="38100" dist="38100" dir="2700000" algn="tl">
                    <a:srgbClr val="000000">
                      <a:alpha val="43137"/>
                    </a:srgbClr>
                  </a:outerShdw>
                </a:effectLst>
                <a:latin typeface="Roboto Cn" pitchFamily="2" charset="0"/>
                <a:ea typeface="Roboto Cn" pitchFamily="2" charset="0"/>
              </a:rPr>
              <a:t>Actividad Académica</a:t>
            </a:r>
          </a:p>
        </p:txBody>
      </p:sp>
      <p:sp>
        <p:nvSpPr>
          <p:cNvPr id="14340" name="20 CuadroTexto"/>
          <p:cNvSpPr txBox="1">
            <a:spLocks noChangeArrowheads="1"/>
          </p:cNvSpPr>
          <p:nvPr/>
        </p:nvSpPr>
        <p:spPr bwMode="auto">
          <a:xfrm>
            <a:off x="428596" y="785794"/>
            <a:ext cx="6143668" cy="53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defRPr/>
            </a:pPr>
            <a:r>
              <a:rPr lang="es-ES" sz="2000" dirty="0" smtClean="0">
                <a:solidFill>
                  <a:schemeClr val="bg1">
                    <a:lumMod val="50000"/>
                  </a:schemeClr>
                </a:solidFill>
                <a:latin typeface="Roboto Cn"/>
              </a:rPr>
              <a:t>Clases programadas de acuerdo al programa de clases, las cuales serán asignadas por el Jefe de residentes y se realizaran los días martes y jueves de 14 a 16 Hs (clínica-quirúrgica) </a:t>
            </a:r>
          </a:p>
          <a:p>
            <a:r>
              <a:rPr lang="es-ES" sz="2000" dirty="0" smtClean="0">
                <a:solidFill>
                  <a:schemeClr val="bg1">
                    <a:lumMod val="50000"/>
                  </a:schemeClr>
                </a:solidFill>
                <a:latin typeface="Roboto Cn"/>
              </a:rPr>
              <a:t>Ateneo de casos quirúrgicos: según demanda por parte del servicio de cirugía, ya sea por patología infrecuente o paciente complejo, presentado por los residentes. </a:t>
            </a:r>
          </a:p>
          <a:p>
            <a:r>
              <a:rPr lang="es-ES" sz="2000" dirty="0" smtClean="0">
                <a:solidFill>
                  <a:schemeClr val="bg1">
                    <a:lumMod val="50000"/>
                  </a:schemeClr>
                </a:solidFill>
                <a:latin typeface="Roboto Cn"/>
              </a:rPr>
              <a:t>Ateneo de </a:t>
            </a:r>
            <a:r>
              <a:rPr lang="es-ES" sz="2000" dirty="0" err="1" smtClean="0">
                <a:solidFill>
                  <a:schemeClr val="bg1">
                    <a:lumMod val="50000"/>
                  </a:schemeClr>
                </a:solidFill>
                <a:latin typeface="Roboto Cn"/>
              </a:rPr>
              <a:t>Morbi</a:t>
            </a:r>
            <a:r>
              <a:rPr lang="es-ES" sz="2000" dirty="0" smtClean="0">
                <a:solidFill>
                  <a:schemeClr val="bg1">
                    <a:lumMod val="50000"/>
                  </a:schemeClr>
                </a:solidFill>
                <a:latin typeface="Roboto Cn"/>
              </a:rPr>
              <a:t>-mortalidad</a:t>
            </a:r>
            <a:r>
              <a:rPr lang="es-AR" sz="2000" dirty="0" smtClean="0">
                <a:solidFill>
                  <a:schemeClr val="bg1">
                    <a:lumMod val="50000"/>
                  </a:schemeClr>
                </a:solidFill>
                <a:latin typeface="Roboto Cn"/>
              </a:rPr>
              <a:t> y </a:t>
            </a:r>
            <a:r>
              <a:rPr lang="es-ES" sz="2000" dirty="0" smtClean="0">
                <a:solidFill>
                  <a:schemeClr val="bg1">
                    <a:lumMod val="50000"/>
                  </a:schemeClr>
                </a:solidFill>
                <a:latin typeface="Roboto Cn"/>
              </a:rPr>
              <a:t>Ateneo bibliográfico.</a:t>
            </a:r>
            <a:endParaRPr lang="es-AR" sz="2000" dirty="0" smtClean="0">
              <a:solidFill>
                <a:schemeClr val="bg1">
                  <a:lumMod val="50000"/>
                </a:schemeClr>
              </a:solidFill>
              <a:latin typeface="Roboto Cn"/>
            </a:endParaRPr>
          </a:p>
          <a:p>
            <a:r>
              <a:rPr lang="es-ES" sz="2000" dirty="0" smtClean="0">
                <a:solidFill>
                  <a:schemeClr val="bg1">
                    <a:lumMod val="50000"/>
                  </a:schemeClr>
                </a:solidFill>
                <a:latin typeface="Roboto Cn"/>
              </a:rPr>
              <a:t>Ateneo interdisciplinario del Hospital: bimestral, a realizarse con el resto de las residencias y especialistas del Hospital.</a:t>
            </a:r>
            <a:endParaRPr lang="es-AR" sz="2000" dirty="0" smtClean="0">
              <a:solidFill>
                <a:schemeClr val="bg1">
                  <a:lumMod val="50000"/>
                </a:schemeClr>
              </a:solidFill>
              <a:latin typeface="Roboto Cn"/>
            </a:endParaRPr>
          </a:p>
          <a:p>
            <a:r>
              <a:rPr lang="es-ES" sz="2000" dirty="0" smtClean="0">
                <a:solidFill>
                  <a:schemeClr val="bg1">
                    <a:lumMod val="50000"/>
                  </a:schemeClr>
                </a:solidFill>
                <a:latin typeface="Roboto Cn"/>
              </a:rPr>
              <a:t>Concurrencia al Congreso Argentino de Cirujanos, Congreso Argentino de Residentes de</a:t>
            </a:r>
            <a:endParaRPr lang="es-AR" sz="2000" dirty="0" smtClean="0">
              <a:solidFill>
                <a:schemeClr val="bg1">
                  <a:lumMod val="50000"/>
                </a:schemeClr>
              </a:solidFill>
              <a:latin typeface="Roboto Cn"/>
            </a:endParaRPr>
          </a:p>
          <a:p>
            <a:r>
              <a:rPr lang="es-ES" sz="2000" dirty="0" smtClean="0">
                <a:solidFill>
                  <a:schemeClr val="bg1">
                    <a:lumMod val="50000"/>
                  </a:schemeClr>
                </a:solidFill>
                <a:latin typeface="Roboto Cn"/>
              </a:rPr>
              <a:t>Curso ATLS (todos los residentes).</a:t>
            </a:r>
            <a:endParaRPr lang="es-AR" sz="2000" dirty="0" smtClean="0">
              <a:solidFill>
                <a:schemeClr val="bg1">
                  <a:lumMod val="50000"/>
                </a:schemeClr>
              </a:solidFill>
              <a:latin typeface="Roboto Cn"/>
            </a:endParaRPr>
          </a:p>
          <a:p>
            <a:r>
              <a:rPr lang="es-ES" sz="2000" dirty="0" smtClean="0">
                <a:solidFill>
                  <a:schemeClr val="bg1">
                    <a:lumMod val="50000"/>
                  </a:schemeClr>
                </a:solidFill>
                <a:latin typeface="Roboto Cn"/>
              </a:rPr>
              <a:t>Rotaciones externas: residentes de 3°-4° según programa de residencias de la </a:t>
            </a:r>
            <a:r>
              <a:rPr lang="es-ES" sz="2000" dirty="0" err="1" smtClean="0">
                <a:solidFill>
                  <a:schemeClr val="bg1">
                    <a:lumMod val="50000"/>
                  </a:schemeClr>
                </a:solidFill>
                <a:latin typeface="Roboto Cn"/>
              </a:rPr>
              <a:t>Pcia</a:t>
            </a:r>
            <a:r>
              <a:rPr lang="es-ES" sz="2000" dirty="0" smtClean="0">
                <a:solidFill>
                  <a:schemeClr val="bg1">
                    <a:lumMod val="50000"/>
                  </a:schemeClr>
                </a:solidFill>
                <a:latin typeface="Roboto Cn"/>
              </a:rPr>
              <a:t>. De Bs. As.</a:t>
            </a:r>
            <a:endParaRPr lang="es-AR" sz="2000" dirty="0" smtClean="0">
              <a:solidFill>
                <a:schemeClr val="bg1">
                  <a:lumMod val="50000"/>
                </a:schemeClr>
              </a:solidFill>
              <a:latin typeface="Roboto Cn"/>
            </a:endParaRPr>
          </a:p>
          <a:p>
            <a:r>
              <a:rPr lang="es-ES" sz="2000" dirty="0" smtClean="0">
                <a:solidFill>
                  <a:schemeClr val="bg1">
                    <a:lumMod val="50000"/>
                  </a:schemeClr>
                </a:solidFill>
                <a:latin typeface="Roboto Cn"/>
              </a:rPr>
              <a:t>Bloque de formación común. </a:t>
            </a:r>
            <a:endParaRPr lang="es-AR" sz="2000" dirty="0" smtClean="0">
              <a:solidFill>
                <a:schemeClr val="bg1">
                  <a:lumMod val="50000"/>
                </a:schemeClr>
              </a:solidFill>
              <a:latin typeface="Roboto Cn"/>
            </a:endParaRPr>
          </a:p>
          <a:p>
            <a:pPr>
              <a:defRPr/>
            </a:pPr>
            <a:endParaRPr lang="es-ES" sz="2000" dirty="0" smtClean="0"/>
          </a:p>
          <a:p>
            <a:pPr>
              <a:defRPr/>
            </a:pPr>
            <a:endParaRPr lang="es-AR" sz="2000" dirty="0" smtClean="0"/>
          </a:p>
          <a:p>
            <a:pPr>
              <a:defRPr/>
            </a:pPr>
            <a:endParaRPr lang="es-AR" sz="2000" dirty="0"/>
          </a:p>
        </p:txBody>
      </p:sp>
      <p:pic>
        <p:nvPicPr>
          <p:cNvPr id="6" name="5 Imagen"/>
          <p:cNvPicPr/>
          <p:nvPr/>
        </p:nvPicPr>
        <p:blipFill>
          <a:blip r:embed="rId3" cstate="print"/>
          <a:srcRect/>
          <a:stretch>
            <a:fillRect/>
          </a:stretch>
        </p:blipFill>
        <p:spPr bwMode="auto">
          <a:xfrm>
            <a:off x="6429388" y="3929066"/>
            <a:ext cx="2495543" cy="1472093"/>
          </a:xfrm>
          <a:prstGeom prst="rect">
            <a:avLst/>
          </a:prstGeom>
          <a:noFill/>
          <a:ln w="9525">
            <a:noFill/>
            <a:miter lim="800000"/>
            <a:headEnd/>
            <a:tailEnd/>
          </a:ln>
        </p:spPr>
      </p:pic>
      <p:sp>
        <p:nvSpPr>
          <p:cNvPr id="7" name="6 CuadroTexto"/>
          <p:cNvSpPr txBox="1"/>
          <p:nvPr/>
        </p:nvSpPr>
        <p:spPr>
          <a:xfrm>
            <a:off x="6929454" y="5072074"/>
            <a:ext cx="1357322" cy="276999"/>
          </a:xfrm>
          <a:prstGeom prst="rect">
            <a:avLst/>
          </a:prstGeom>
          <a:noFill/>
        </p:spPr>
        <p:txBody>
          <a:bodyPr wrap="square" rtlCol="0">
            <a:spAutoFit/>
          </a:bodyPr>
          <a:lstStyle/>
          <a:p>
            <a:pPr algn="ctr"/>
            <a:r>
              <a:rPr lang="es-AR" sz="1200" dirty="0" smtClean="0">
                <a:solidFill>
                  <a:schemeClr val="bg1"/>
                </a:solidFill>
              </a:rPr>
              <a:t>Quirófanos</a:t>
            </a:r>
            <a:endParaRPr lang="es-AR" sz="12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28 Imagen" descr="Banda con logos.jpg"/>
          <p:cNvPicPr>
            <a:picLocks noChangeAspect="1"/>
          </p:cNvPicPr>
          <p:nvPr/>
        </p:nvPicPr>
        <p:blipFill>
          <a:blip r:embed="rId2" cstate="print"/>
          <a:srcRect/>
          <a:stretch>
            <a:fillRect/>
          </a:stretch>
        </p:blipFill>
        <p:spPr bwMode="auto">
          <a:xfrm>
            <a:off x="0" y="6350"/>
            <a:ext cx="9144000" cy="6845300"/>
          </a:xfrm>
          <a:prstGeom prst="rect">
            <a:avLst/>
          </a:prstGeom>
          <a:noFill/>
          <a:ln w="9525">
            <a:noFill/>
            <a:miter lim="800000"/>
            <a:headEnd/>
            <a:tailEnd/>
          </a:ln>
        </p:spPr>
      </p:pic>
      <p:sp>
        <p:nvSpPr>
          <p:cNvPr id="15" name="14 Rectángulo"/>
          <p:cNvSpPr/>
          <p:nvPr/>
        </p:nvSpPr>
        <p:spPr>
          <a:xfrm>
            <a:off x="358775" y="214290"/>
            <a:ext cx="8785225" cy="52562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4339" name="18 CuadroTexto"/>
          <p:cNvSpPr txBox="1">
            <a:spLocks noChangeArrowheads="1"/>
          </p:cNvSpPr>
          <p:nvPr/>
        </p:nvSpPr>
        <p:spPr bwMode="auto">
          <a:xfrm>
            <a:off x="3203575" y="395288"/>
            <a:ext cx="55451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defRPr/>
            </a:pPr>
            <a:r>
              <a:rPr lang="es-AR" sz="2800" b="1" dirty="0" smtClean="0">
                <a:solidFill>
                  <a:schemeClr val="bg1"/>
                </a:solidFill>
                <a:effectLst>
                  <a:outerShdw blurRad="38100" dist="38100" dir="2700000" algn="tl">
                    <a:srgbClr val="000000">
                      <a:alpha val="43137"/>
                    </a:srgbClr>
                  </a:outerShdw>
                </a:effectLst>
                <a:latin typeface="Roboto Cn" pitchFamily="2" charset="0"/>
                <a:ea typeface="Roboto Cn" pitchFamily="2" charset="0"/>
              </a:rPr>
              <a:t>Información Complementaria</a:t>
            </a:r>
            <a:r>
              <a:rPr lang="es-AR" sz="2800" dirty="0" smtClean="0">
                <a:solidFill>
                  <a:schemeClr val="bg1"/>
                </a:solidFill>
                <a:effectLst>
                  <a:outerShdw blurRad="38100" dist="38100" dir="2700000" algn="tl">
                    <a:srgbClr val="000000">
                      <a:alpha val="43137"/>
                    </a:srgbClr>
                  </a:outerShdw>
                </a:effectLst>
                <a:latin typeface="Roboto Cn" pitchFamily="2" charset="0"/>
                <a:ea typeface="Roboto Cn" pitchFamily="2" charset="0"/>
              </a:rPr>
              <a:t> </a:t>
            </a:r>
            <a:endParaRPr lang="es-AR" sz="2800" b="1" dirty="0" smtClean="0">
              <a:solidFill>
                <a:schemeClr val="bg1"/>
              </a:solidFill>
              <a:effectLst>
                <a:outerShdw blurRad="38100" dist="38100" dir="2700000" algn="tl">
                  <a:srgbClr val="000000">
                    <a:alpha val="43137"/>
                  </a:srgbClr>
                </a:outerShdw>
              </a:effectLst>
              <a:latin typeface="Roboto Cn" pitchFamily="2" charset="0"/>
              <a:ea typeface="Roboto Cn" pitchFamily="2" charset="0"/>
            </a:endParaRPr>
          </a:p>
        </p:txBody>
      </p:sp>
      <p:sp>
        <p:nvSpPr>
          <p:cNvPr id="14340" name="20 CuadroTexto"/>
          <p:cNvSpPr txBox="1">
            <a:spLocks noChangeArrowheads="1"/>
          </p:cNvSpPr>
          <p:nvPr/>
        </p:nvSpPr>
        <p:spPr bwMode="auto">
          <a:xfrm>
            <a:off x="1928794" y="1643050"/>
            <a:ext cx="55451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defRPr/>
            </a:pPr>
            <a:endParaRPr lang="es-AR" sz="2000" dirty="0"/>
          </a:p>
        </p:txBody>
      </p:sp>
      <p:sp>
        <p:nvSpPr>
          <p:cNvPr id="8198" name="1 CuadroTexto"/>
          <p:cNvSpPr txBox="1">
            <a:spLocks noChangeArrowheads="1"/>
          </p:cNvSpPr>
          <p:nvPr/>
        </p:nvSpPr>
        <p:spPr bwMode="auto">
          <a:xfrm>
            <a:off x="1285852" y="857232"/>
            <a:ext cx="5643602" cy="4339650"/>
          </a:xfrm>
          <a:prstGeom prst="rect">
            <a:avLst/>
          </a:prstGeom>
          <a:noFill/>
          <a:ln w="9525">
            <a:noFill/>
            <a:miter lim="800000"/>
            <a:headEnd/>
            <a:tailEnd/>
          </a:ln>
        </p:spPr>
        <p:txBody>
          <a:bodyPr wrap="square">
            <a:spAutoFit/>
          </a:bodyPr>
          <a:lstStyle/>
          <a:p>
            <a:pPr eaLnBrk="0"/>
            <a:endParaRPr lang="es-AR" sz="1600" dirty="0" smtClean="0">
              <a:solidFill>
                <a:schemeClr val="bg1">
                  <a:lumMod val="50000"/>
                </a:schemeClr>
              </a:solidFill>
              <a:latin typeface="Roboto Cn" pitchFamily="2" charset="0"/>
            </a:endParaRPr>
          </a:p>
          <a:p>
            <a:pPr eaLnBrk="0"/>
            <a:r>
              <a:rPr lang="es-ES" sz="2000" dirty="0" smtClean="0">
                <a:solidFill>
                  <a:schemeClr val="bg1">
                    <a:lumMod val="50000"/>
                  </a:schemeClr>
                </a:solidFill>
                <a:latin typeface="Roboto Cn"/>
              </a:rPr>
              <a:t>El objetivo general de la residencia es brindar a los residentes las herramientas necesarias para manejar patologías quirúrgicas y adquirir habilidades técnicas; para poder desempeñarse como cirujano general, dentro de un marco ético, interdisciplinario y de armonía con sus pares. Transmitir vocación, disciplina y actitud activa en el proceso de formación como especialistas.</a:t>
            </a:r>
            <a:endParaRPr lang="es-AR" sz="2000" dirty="0" smtClean="0">
              <a:solidFill>
                <a:schemeClr val="bg1">
                  <a:lumMod val="50000"/>
                </a:schemeClr>
              </a:solidFill>
              <a:latin typeface="Roboto Cn" pitchFamily="2" charset="0"/>
            </a:endParaRPr>
          </a:p>
          <a:p>
            <a:pPr eaLnBrk="0"/>
            <a:r>
              <a:rPr lang="es-AR" sz="2000" dirty="0" smtClean="0">
                <a:solidFill>
                  <a:schemeClr val="bg1">
                    <a:lumMod val="50000"/>
                  </a:schemeClr>
                </a:solidFill>
                <a:latin typeface="Roboto Cn" pitchFamily="2" charset="0"/>
              </a:rPr>
              <a:t>Quienes formamos parte del Servicio de Cirugía del HIGA Junín y somos formadores de cirujanos creemos que el Cirujano General debe ser un medico con características especiales, debe tener gran capacidad de adaptación y poder resolutivo, formación académica que debe abarcar no solo los temas propios de Cirugía sino que debe conocer patologías de otras espacialidades y su resolución. A eso aspiramos con cada residente que egresa de nuestro servicio.</a:t>
            </a:r>
            <a:endParaRPr lang="es-AR" sz="2000" dirty="0">
              <a:solidFill>
                <a:schemeClr val="bg1">
                  <a:lumMod val="50000"/>
                </a:schemeClr>
              </a:solidFill>
              <a:latin typeface="Roboto Cn"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28 Imagen" descr="Banda con logos.jpg"/>
          <p:cNvPicPr>
            <a:picLocks noChangeAspect="1"/>
          </p:cNvPicPr>
          <p:nvPr/>
        </p:nvPicPr>
        <p:blipFill>
          <a:blip r:embed="rId2" cstate="print"/>
          <a:srcRect/>
          <a:stretch>
            <a:fillRect/>
          </a:stretch>
        </p:blipFill>
        <p:spPr bwMode="auto">
          <a:xfrm>
            <a:off x="0" y="6350"/>
            <a:ext cx="9144000" cy="6845300"/>
          </a:xfrm>
          <a:prstGeom prst="rect">
            <a:avLst/>
          </a:prstGeom>
          <a:noFill/>
          <a:ln w="9525">
            <a:noFill/>
            <a:miter lim="800000"/>
            <a:headEnd/>
            <a:tailEnd/>
          </a:ln>
        </p:spPr>
      </p:pic>
      <p:sp>
        <p:nvSpPr>
          <p:cNvPr id="15" name="14 Rectángulo"/>
          <p:cNvSpPr/>
          <p:nvPr/>
        </p:nvSpPr>
        <p:spPr>
          <a:xfrm>
            <a:off x="358775" y="214290"/>
            <a:ext cx="8785225" cy="52562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4339" name="18 CuadroTexto"/>
          <p:cNvSpPr txBox="1">
            <a:spLocks noChangeArrowheads="1"/>
          </p:cNvSpPr>
          <p:nvPr/>
        </p:nvSpPr>
        <p:spPr bwMode="auto">
          <a:xfrm>
            <a:off x="642910" y="357166"/>
            <a:ext cx="55451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defRPr/>
            </a:pPr>
            <a:r>
              <a:rPr lang="es-AR" sz="2800" b="1" dirty="0" smtClean="0">
                <a:solidFill>
                  <a:schemeClr val="bg1"/>
                </a:solidFill>
                <a:effectLst>
                  <a:outerShdw blurRad="38100" dist="38100" dir="2700000" algn="tl">
                    <a:srgbClr val="000000">
                      <a:alpha val="43137"/>
                    </a:srgbClr>
                  </a:outerShdw>
                </a:effectLst>
                <a:latin typeface="Roboto Cn" pitchFamily="2" charset="0"/>
                <a:ea typeface="Roboto Cn" pitchFamily="2" charset="0"/>
              </a:rPr>
              <a:t>Información Complementaria</a:t>
            </a:r>
            <a:r>
              <a:rPr lang="es-AR" sz="2800" dirty="0" smtClean="0">
                <a:solidFill>
                  <a:schemeClr val="bg1"/>
                </a:solidFill>
                <a:effectLst>
                  <a:outerShdw blurRad="38100" dist="38100" dir="2700000" algn="tl">
                    <a:srgbClr val="000000">
                      <a:alpha val="43137"/>
                    </a:srgbClr>
                  </a:outerShdw>
                </a:effectLst>
                <a:latin typeface="Roboto Cn" pitchFamily="2" charset="0"/>
                <a:ea typeface="Roboto Cn" pitchFamily="2" charset="0"/>
              </a:rPr>
              <a:t> </a:t>
            </a:r>
            <a:endParaRPr lang="es-AR" sz="2800" b="1" dirty="0" smtClean="0">
              <a:solidFill>
                <a:schemeClr val="bg1"/>
              </a:solidFill>
              <a:effectLst>
                <a:outerShdw blurRad="38100" dist="38100" dir="2700000" algn="tl">
                  <a:srgbClr val="000000">
                    <a:alpha val="43137"/>
                  </a:srgbClr>
                </a:outerShdw>
              </a:effectLst>
              <a:latin typeface="Roboto Cn" pitchFamily="2" charset="0"/>
              <a:ea typeface="Roboto Cn" pitchFamily="2" charset="0"/>
            </a:endParaRPr>
          </a:p>
        </p:txBody>
      </p:sp>
      <p:sp>
        <p:nvSpPr>
          <p:cNvPr id="14340" name="20 CuadroTexto"/>
          <p:cNvSpPr txBox="1">
            <a:spLocks noChangeArrowheads="1"/>
          </p:cNvSpPr>
          <p:nvPr/>
        </p:nvSpPr>
        <p:spPr bwMode="auto">
          <a:xfrm>
            <a:off x="1928794" y="1643050"/>
            <a:ext cx="55451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defRPr/>
            </a:pPr>
            <a:endParaRPr lang="es-AR" sz="2000" dirty="0"/>
          </a:p>
        </p:txBody>
      </p:sp>
      <p:sp>
        <p:nvSpPr>
          <p:cNvPr id="8198" name="1 CuadroTexto"/>
          <p:cNvSpPr txBox="1">
            <a:spLocks noChangeArrowheads="1"/>
          </p:cNvSpPr>
          <p:nvPr/>
        </p:nvSpPr>
        <p:spPr bwMode="auto">
          <a:xfrm>
            <a:off x="642910" y="928670"/>
            <a:ext cx="5214974" cy="3354765"/>
          </a:xfrm>
          <a:prstGeom prst="rect">
            <a:avLst/>
          </a:prstGeom>
          <a:noFill/>
          <a:ln w="9525">
            <a:noFill/>
            <a:miter lim="800000"/>
            <a:headEnd/>
            <a:tailEnd/>
          </a:ln>
        </p:spPr>
        <p:txBody>
          <a:bodyPr wrap="square">
            <a:spAutoFit/>
          </a:bodyPr>
          <a:lstStyle/>
          <a:p>
            <a:pPr eaLnBrk="0"/>
            <a:endParaRPr lang="es-AR" sz="1600" dirty="0" smtClean="0">
              <a:solidFill>
                <a:schemeClr val="bg1">
                  <a:lumMod val="50000"/>
                </a:schemeClr>
              </a:solidFill>
              <a:latin typeface="Roboto Cn" pitchFamily="2" charset="0"/>
            </a:endParaRPr>
          </a:p>
          <a:p>
            <a:pPr eaLnBrk="0"/>
            <a:r>
              <a:rPr lang="es-ES" sz="2000" dirty="0" smtClean="0">
                <a:solidFill>
                  <a:schemeClr val="bg1">
                    <a:lumMod val="50000"/>
                  </a:schemeClr>
                </a:solidFill>
                <a:latin typeface="Roboto Cn"/>
              </a:rPr>
              <a:t>La residencia en el HIGA Junín se caracterizo desde su formación por ostentar como valores fundamentales el compañerismo, el respeto y el buen trato.</a:t>
            </a:r>
          </a:p>
          <a:p>
            <a:pPr eaLnBrk="0"/>
            <a:r>
              <a:rPr lang="es-ES" sz="2000" dirty="0" smtClean="0">
                <a:solidFill>
                  <a:schemeClr val="bg1">
                    <a:lumMod val="50000"/>
                  </a:schemeClr>
                </a:solidFill>
                <a:latin typeface="Roboto Cn"/>
              </a:rPr>
              <a:t>Siendo una residencia del “interior” donde la mayoría de nuestros residentes pertenecen a otros puntos del país, es de vital importancia la contención que dan los pares.</a:t>
            </a:r>
          </a:p>
          <a:p>
            <a:pPr eaLnBrk="0"/>
            <a:r>
              <a:rPr lang="es-ES" sz="2000" dirty="0" smtClean="0">
                <a:solidFill>
                  <a:schemeClr val="bg1">
                    <a:lumMod val="50000"/>
                  </a:schemeClr>
                </a:solidFill>
                <a:latin typeface="Roboto Cn"/>
              </a:rPr>
              <a:t>Contamos con pabellón de residentes que permite que quienes nos eligen puedan instalarse cómodamente sin necesidad de tener que conseguir alojamiento de inmediato.</a:t>
            </a:r>
          </a:p>
          <a:p>
            <a:pPr eaLnBrk="0"/>
            <a:endParaRPr lang="es-AR" sz="1600" dirty="0">
              <a:solidFill>
                <a:schemeClr val="bg1">
                  <a:lumMod val="50000"/>
                </a:schemeClr>
              </a:solidFill>
              <a:latin typeface="Roboto Cn" pitchFamily="2" charset="0"/>
            </a:endParaRPr>
          </a:p>
        </p:txBody>
      </p:sp>
      <p:pic>
        <p:nvPicPr>
          <p:cNvPr id="4098" name="Picture 2"/>
          <p:cNvPicPr>
            <a:picLocks noChangeAspect="1" noChangeArrowheads="1"/>
          </p:cNvPicPr>
          <p:nvPr/>
        </p:nvPicPr>
        <p:blipFill>
          <a:blip r:embed="rId3"/>
          <a:srcRect/>
          <a:stretch>
            <a:fillRect/>
          </a:stretch>
        </p:blipFill>
        <p:spPr bwMode="auto">
          <a:xfrm>
            <a:off x="6000760" y="3500438"/>
            <a:ext cx="2931914" cy="18007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386</TotalTime>
  <Words>707</Words>
  <Application>Microsoft Office PowerPoint</Application>
  <PresentationFormat>Presentación en pantalla (4:3)</PresentationFormat>
  <Paragraphs>44</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Diapositiva 1</vt:lpstr>
      <vt:lpstr>Diapositiva 2</vt:lpstr>
      <vt:lpstr>Diapositiva 3</vt:lpstr>
      <vt:lpstr>Diapositiva 4</vt:lpstr>
      <vt:lpstr>Diapositiva 5</vt:lpstr>
      <vt:lpstr>Diapositiva 6</vt:lpstr>
      <vt:lpstr>Diapositiva 7</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Sandra</dc:creator>
  <cp:lastModifiedBy>Willy</cp:lastModifiedBy>
  <cp:revision>40</cp:revision>
  <dcterms:created xsi:type="dcterms:W3CDTF">2020-04-21T21:56:41Z</dcterms:created>
  <dcterms:modified xsi:type="dcterms:W3CDTF">2020-08-06T02:35:54Z</dcterms:modified>
</cp:coreProperties>
</file>