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0" r:id="rId2"/>
    <p:sldId id="256" r:id="rId3"/>
    <p:sldId id="261" r:id="rId4"/>
    <p:sldId id="262" r:id="rId5"/>
    <p:sldId id="263" r:id="rId6"/>
    <p:sldId id="264" r:id="rId7"/>
    <p:sldId id="265" r:id="rId8"/>
  </p:sldIdLst>
  <p:sldSz cx="9144000" cy="6858000" type="screen4x3"/>
  <p:notesSz cx="6858000" cy="9144000"/>
  <p:defaultTextStyle>
    <a:defPPr>
      <a:defRPr lang="es-A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AEC3"/>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6416" autoAdjust="0"/>
  </p:normalViewPr>
  <p:slideViewPr>
    <p:cSldViewPr>
      <p:cViewPr>
        <p:scale>
          <a:sx n="107" d="100"/>
          <a:sy n="107" d="100"/>
        </p:scale>
        <p:origin x="-288" y="9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A1F760-BC6D-448F-9719-43F0CC1A70E0}" type="datetimeFigureOut">
              <a:rPr lang="es-AR" smtClean="0"/>
              <a:pPr/>
              <a:t>07/08/2020</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ECF4B4-89AB-46F2-A080-6A49F0537658}" type="slidenum">
              <a:rPr lang="es-AR" smtClean="0"/>
              <a:pPr/>
              <a:t>‹Nº›</a:t>
            </a:fld>
            <a:endParaRPr lang="es-A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77ECF4B4-89AB-46F2-A080-6A49F0537658}" type="slidenum">
              <a:rPr lang="es-AR" smtClean="0"/>
              <a:pPr/>
              <a:t>7</a:t>
            </a:fld>
            <a:endParaRPr 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lvl1pPr>
              <a:defRPr/>
            </a:lvl1pPr>
          </a:lstStyle>
          <a:p>
            <a:pPr>
              <a:defRPr/>
            </a:pPr>
            <a:fld id="{B88468EE-62EC-4A04-AFE6-149A5D70EBB0}" type="datetimeFigureOut">
              <a:rPr lang="es-AR"/>
              <a:pPr>
                <a:defRPr/>
              </a:pPr>
              <a:t>07/08/2020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74117F9B-1A6D-4562-A4AB-BF4A60FE19E1}" type="slidenum">
              <a:rPr lang="es-AR"/>
              <a:pPr>
                <a:defRPr/>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59BE3E90-C98F-4C86-AA43-4F21C1910D26}" type="datetimeFigureOut">
              <a:rPr lang="es-AR"/>
              <a:pPr>
                <a:defRPr/>
              </a:pPr>
              <a:t>07/08/2020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D24A9896-3529-4CC4-9327-38B66BA38018}" type="slidenum">
              <a:rPr lang="es-AR"/>
              <a:pPr>
                <a:defRPr/>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4AA80C67-8C13-4FE2-A3C0-4CFF58F6612A}" type="datetimeFigureOut">
              <a:rPr lang="es-AR"/>
              <a:pPr>
                <a:defRPr/>
              </a:pPr>
              <a:t>07/08/2020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91F1EDB8-A42C-4AD4-B923-5A53CE37D34E}" type="slidenum">
              <a:rPr lang="es-AR"/>
              <a:pPr>
                <a:defRPr/>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lvl1pPr>
              <a:defRPr/>
            </a:lvl1pPr>
          </a:lstStyle>
          <a:p>
            <a:pPr>
              <a:defRPr/>
            </a:pPr>
            <a:fld id="{2EE64D02-6DE7-42E4-82F3-D4E3D5A3DF38}" type="datetimeFigureOut">
              <a:rPr lang="es-AR"/>
              <a:pPr>
                <a:defRPr/>
              </a:pPr>
              <a:t>07/08/2020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72DEC316-C1EC-48CB-97C0-93838F0E24C7}" type="slidenum">
              <a:rPr lang="es-AR"/>
              <a:pPr>
                <a:defRPr/>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956FF2A-BF91-4A07-9BDC-DD568F16AE8E}" type="datetimeFigureOut">
              <a:rPr lang="es-AR"/>
              <a:pPr>
                <a:defRPr/>
              </a:pPr>
              <a:t>07/08/2020</a:t>
            </a:fld>
            <a:endParaRPr lang="es-AR"/>
          </a:p>
        </p:txBody>
      </p:sp>
      <p:sp>
        <p:nvSpPr>
          <p:cNvPr id="5" name="4 Marcador de pie de página"/>
          <p:cNvSpPr>
            <a:spLocks noGrp="1"/>
          </p:cNvSpPr>
          <p:nvPr>
            <p:ph type="ftr" sz="quarter" idx="11"/>
          </p:nvPr>
        </p:nvSpPr>
        <p:spPr/>
        <p:txBody>
          <a:bodyPr/>
          <a:lstStyle>
            <a:lvl1pPr>
              <a:defRPr/>
            </a:lvl1pPr>
          </a:lstStyle>
          <a:p>
            <a:pPr>
              <a:defRPr/>
            </a:pPr>
            <a:endParaRPr lang="es-AR"/>
          </a:p>
        </p:txBody>
      </p:sp>
      <p:sp>
        <p:nvSpPr>
          <p:cNvPr id="6" name="5 Marcador de número de diapositiva"/>
          <p:cNvSpPr>
            <a:spLocks noGrp="1"/>
          </p:cNvSpPr>
          <p:nvPr>
            <p:ph type="sldNum" sz="quarter" idx="12"/>
          </p:nvPr>
        </p:nvSpPr>
        <p:spPr/>
        <p:txBody>
          <a:bodyPr/>
          <a:lstStyle>
            <a:lvl1pPr>
              <a:defRPr/>
            </a:lvl1pPr>
          </a:lstStyle>
          <a:p>
            <a:pPr>
              <a:defRPr/>
            </a:pPr>
            <a:fld id="{03FD4555-FC8F-4806-A757-9F39B4E843A0}" type="slidenum">
              <a:rPr lang="es-AR"/>
              <a:pPr>
                <a:defRPr/>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3 Marcador de fecha"/>
          <p:cNvSpPr>
            <a:spLocks noGrp="1"/>
          </p:cNvSpPr>
          <p:nvPr>
            <p:ph type="dt" sz="half" idx="10"/>
          </p:nvPr>
        </p:nvSpPr>
        <p:spPr/>
        <p:txBody>
          <a:bodyPr/>
          <a:lstStyle>
            <a:lvl1pPr>
              <a:defRPr/>
            </a:lvl1pPr>
          </a:lstStyle>
          <a:p>
            <a:pPr>
              <a:defRPr/>
            </a:pPr>
            <a:fld id="{B00E72A6-0CF1-4925-AE6B-9A99A65A9467}" type="datetimeFigureOut">
              <a:rPr lang="es-AR"/>
              <a:pPr>
                <a:defRPr/>
              </a:pPr>
              <a:t>07/08/2020</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EBFE5226-0F58-4783-8FA5-0D49692600BA}" type="slidenum">
              <a:rPr lang="es-AR"/>
              <a:pPr>
                <a:defRPr/>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3 Marcador de fecha"/>
          <p:cNvSpPr>
            <a:spLocks noGrp="1"/>
          </p:cNvSpPr>
          <p:nvPr>
            <p:ph type="dt" sz="half" idx="10"/>
          </p:nvPr>
        </p:nvSpPr>
        <p:spPr/>
        <p:txBody>
          <a:bodyPr/>
          <a:lstStyle>
            <a:lvl1pPr>
              <a:defRPr/>
            </a:lvl1pPr>
          </a:lstStyle>
          <a:p>
            <a:pPr>
              <a:defRPr/>
            </a:pPr>
            <a:fld id="{5027EE34-1A3B-425D-A069-F9BBE3396121}" type="datetimeFigureOut">
              <a:rPr lang="es-AR"/>
              <a:pPr>
                <a:defRPr/>
              </a:pPr>
              <a:t>07/08/2020</a:t>
            </a:fld>
            <a:endParaRPr lang="es-AR"/>
          </a:p>
        </p:txBody>
      </p:sp>
      <p:sp>
        <p:nvSpPr>
          <p:cNvPr id="8" name="4 Marcador de pie de página"/>
          <p:cNvSpPr>
            <a:spLocks noGrp="1"/>
          </p:cNvSpPr>
          <p:nvPr>
            <p:ph type="ftr" sz="quarter" idx="11"/>
          </p:nvPr>
        </p:nvSpPr>
        <p:spPr/>
        <p:txBody>
          <a:bodyPr/>
          <a:lstStyle>
            <a:lvl1pPr>
              <a:defRPr/>
            </a:lvl1pPr>
          </a:lstStyle>
          <a:p>
            <a:pPr>
              <a:defRPr/>
            </a:pPr>
            <a:endParaRPr lang="es-AR"/>
          </a:p>
        </p:txBody>
      </p:sp>
      <p:sp>
        <p:nvSpPr>
          <p:cNvPr id="9" name="5 Marcador de número de diapositiva"/>
          <p:cNvSpPr>
            <a:spLocks noGrp="1"/>
          </p:cNvSpPr>
          <p:nvPr>
            <p:ph type="sldNum" sz="quarter" idx="12"/>
          </p:nvPr>
        </p:nvSpPr>
        <p:spPr/>
        <p:txBody>
          <a:bodyPr/>
          <a:lstStyle>
            <a:lvl1pPr>
              <a:defRPr/>
            </a:lvl1pPr>
          </a:lstStyle>
          <a:p>
            <a:pPr>
              <a:defRPr/>
            </a:pPr>
            <a:fld id="{6188F6F6-E6BC-4E82-AA38-D1EDA45B5FE8}" type="slidenum">
              <a:rPr lang="es-AR"/>
              <a:pPr>
                <a:defRPr/>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3 Marcador de fecha"/>
          <p:cNvSpPr>
            <a:spLocks noGrp="1"/>
          </p:cNvSpPr>
          <p:nvPr>
            <p:ph type="dt" sz="half" idx="10"/>
          </p:nvPr>
        </p:nvSpPr>
        <p:spPr/>
        <p:txBody>
          <a:bodyPr/>
          <a:lstStyle>
            <a:lvl1pPr>
              <a:defRPr/>
            </a:lvl1pPr>
          </a:lstStyle>
          <a:p>
            <a:pPr>
              <a:defRPr/>
            </a:pPr>
            <a:fld id="{0BFE8ED9-56E3-497A-88D9-16EE5683AB46}" type="datetimeFigureOut">
              <a:rPr lang="es-AR"/>
              <a:pPr>
                <a:defRPr/>
              </a:pPr>
              <a:t>07/08/2020</a:t>
            </a:fld>
            <a:endParaRPr lang="es-AR"/>
          </a:p>
        </p:txBody>
      </p:sp>
      <p:sp>
        <p:nvSpPr>
          <p:cNvPr id="4" name="4 Marcador de pie de página"/>
          <p:cNvSpPr>
            <a:spLocks noGrp="1"/>
          </p:cNvSpPr>
          <p:nvPr>
            <p:ph type="ftr" sz="quarter" idx="11"/>
          </p:nvPr>
        </p:nvSpPr>
        <p:spPr/>
        <p:txBody>
          <a:bodyPr/>
          <a:lstStyle>
            <a:lvl1pPr>
              <a:defRPr/>
            </a:lvl1pPr>
          </a:lstStyle>
          <a:p>
            <a:pPr>
              <a:defRPr/>
            </a:pPr>
            <a:endParaRPr lang="es-AR"/>
          </a:p>
        </p:txBody>
      </p:sp>
      <p:sp>
        <p:nvSpPr>
          <p:cNvPr id="5" name="5 Marcador de número de diapositiva"/>
          <p:cNvSpPr>
            <a:spLocks noGrp="1"/>
          </p:cNvSpPr>
          <p:nvPr>
            <p:ph type="sldNum" sz="quarter" idx="12"/>
          </p:nvPr>
        </p:nvSpPr>
        <p:spPr/>
        <p:txBody>
          <a:bodyPr/>
          <a:lstStyle>
            <a:lvl1pPr>
              <a:defRPr/>
            </a:lvl1pPr>
          </a:lstStyle>
          <a:p>
            <a:pPr>
              <a:defRPr/>
            </a:pPr>
            <a:fld id="{A20D0E82-E9FB-4EE7-B9DE-A8CE3E63EDAE}" type="slidenum">
              <a:rPr lang="es-AR"/>
              <a:pPr>
                <a:defRPr/>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3A5DB29A-FF59-4231-ABFC-5F54C56A1251}" type="datetimeFigureOut">
              <a:rPr lang="es-AR"/>
              <a:pPr>
                <a:defRPr/>
              </a:pPr>
              <a:t>07/08/2020</a:t>
            </a:fld>
            <a:endParaRPr lang="es-AR"/>
          </a:p>
        </p:txBody>
      </p:sp>
      <p:sp>
        <p:nvSpPr>
          <p:cNvPr id="3" name="4 Marcador de pie de página"/>
          <p:cNvSpPr>
            <a:spLocks noGrp="1"/>
          </p:cNvSpPr>
          <p:nvPr>
            <p:ph type="ftr" sz="quarter" idx="11"/>
          </p:nvPr>
        </p:nvSpPr>
        <p:spPr/>
        <p:txBody>
          <a:bodyPr/>
          <a:lstStyle>
            <a:lvl1pPr>
              <a:defRPr/>
            </a:lvl1pPr>
          </a:lstStyle>
          <a:p>
            <a:pPr>
              <a:defRPr/>
            </a:pPr>
            <a:endParaRPr lang="es-AR"/>
          </a:p>
        </p:txBody>
      </p:sp>
      <p:sp>
        <p:nvSpPr>
          <p:cNvPr id="4" name="5 Marcador de número de diapositiva"/>
          <p:cNvSpPr>
            <a:spLocks noGrp="1"/>
          </p:cNvSpPr>
          <p:nvPr>
            <p:ph type="sldNum" sz="quarter" idx="12"/>
          </p:nvPr>
        </p:nvSpPr>
        <p:spPr/>
        <p:txBody>
          <a:bodyPr/>
          <a:lstStyle>
            <a:lvl1pPr>
              <a:defRPr/>
            </a:lvl1pPr>
          </a:lstStyle>
          <a:p>
            <a:pPr>
              <a:defRPr/>
            </a:pPr>
            <a:fld id="{5534ECD6-6C4C-45DC-A2C3-5863D8E19A63}" type="slidenum">
              <a:rPr lang="es-AR"/>
              <a:pPr>
                <a:defRPr/>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D638905-D1AD-4683-8A3A-2DC80F85C6D4}" type="datetimeFigureOut">
              <a:rPr lang="es-AR"/>
              <a:pPr>
                <a:defRPr/>
              </a:pPr>
              <a:t>07/08/2020</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80BFA701-F01B-49B7-B472-6486535631D1}" type="slidenum">
              <a:rPr lang="es-AR"/>
              <a:pPr>
                <a:defRPr/>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587233F-F27A-4AA1-9B22-D9F090BA7970}" type="datetimeFigureOut">
              <a:rPr lang="es-AR"/>
              <a:pPr>
                <a:defRPr/>
              </a:pPr>
              <a:t>07/08/2020</a:t>
            </a:fld>
            <a:endParaRPr lang="es-AR"/>
          </a:p>
        </p:txBody>
      </p:sp>
      <p:sp>
        <p:nvSpPr>
          <p:cNvPr id="6" name="4 Marcador de pie de página"/>
          <p:cNvSpPr>
            <a:spLocks noGrp="1"/>
          </p:cNvSpPr>
          <p:nvPr>
            <p:ph type="ftr" sz="quarter" idx="11"/>
          </p:nvPr>
        </p:nvSpPr>
        <p:spPr/>
        <p:txBody>
          <a:bodyPr/>
          <a:lstStyle>
            <a:lvl1pPr>
              <a:defRPr/>
            </a:lvl1pPr>
          </a:lstStyle>
          <a:p>
            <a:pPr>
              <a:defRPr/>
            </a:pPr>
            <a:endParaRPr lang="es-AR"/>
          </a:p>
        </p:txBody>
      </p:sp>
      <p:sp>
        <p:nvSpPr>
          <p:cNvPr id="7" name="5 Marcador de número de diapositiva"/>
          <p:cNvSpPr>
            <a:spLocks noGrp="1"/>
          </p:cNvSpPr>
          <p:nvPr>
            <p:ph type="sldNum" sz="quarter" idx="12"/>
          </p:nvPr>
        </p:nvSpPr>
        <p:spPr/>
        <p:txBody>
          <a:bodyPr/>
          <a:lstStyle>
            <a:lvl1pPr>
              <a:defRPr/>
            </a:lvl1pPr>
          </a:lstStyle>
          <a:p>
            <a:pPr>
              <a:defRPr/>
            </a:pPr>
            <a:fld id="{57BE2D09-FE4F-466B-8E8A-B5172FEEA715}" type="slidenum">
              <a:rPr lang="es-AR"/>
              <a:pPr>
                <a:defRPr/>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AR"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973A669-416D-4A24-AEF9-4681CFA585DF}" type="datetimeFigureOut">
              <a:rPr lang="es-AR"/>
              <a:pPr>
                <a:defRPr/>
              </a:pPr>
              <a:t>07/08/2020</a:t>
            </a:fld>
            <a:endParaRPr lang="es-A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7D83F23-8A1F-447B-9924-C8F720F157CE}" type="slidenum">
              <a:rPr lang="es-AR"/>
              <a:pPr>
                <a:defRPr/>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jpe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 Id="rId1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10 Imagen" descr="Banda con logos.jpg"/>
          <p:cNvPicPr>
            <a:picLocks noChangeAspect="1"/>
          </p:cNvPicPr>
          <p:nvPr/>
        </p:nvPicPr>
        <p:blipFill>
          <a:blip r:embed="rId2" cstate="print"/>
          <a:srcRect/>
          <a:stretch>
            <a:fillRect/>
          </a:stretch>
        </p:blipFill>
        <p:spPr bwMode="auto">
          <a:xfrm>
            <a:off x="0" y="6350"/>
            <a:ext cx="9144000" cy="6845300"/>
          </a:xfrm>
          <a:prstGeom prst="rect">
            <a:avLst/>
          </a:prstGeom>
          <a:noFill/>
          <a:ln w="9525">
            <a:noFill/>
            <a:miter lim="800000"/>
            <a:headEnd/>
            <a:tailEnd/>
          </a:ln>
        </p:spPr>
      </p:pic>
      <p:sp>
        <p:nvSpPr>
          <p:cNvPr id="12" name="11 Rectángulo"/>
          <p:cNvSpPr/>
          <p:nvPr/>
        </p:nvSpPr>
        <p:spPr>
          <a:xfrm>
            <a:off x="179388" y="244490"/>
            <a:ext cx="8785225" cy="525621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8" name="7 CuadroTexto"/>
          <p:cNvSpPr txBox="1"/>
          <p:nvPr/>
        </p:nvSpPr>
        <p:spPr>
          <a:xfrm>
            <a:off x="3203575" y="3287713"/>
            <a:ext cx="5545138" cy="923330"/>
          </a:xfrm>
          <a:prstGeom prst="rect">
            <a:avLst/>
          </a:prstGeom>
          <a:noFill/>
        </p:spPr>
        <p:txBody>
          <a:bodyPr>
            <a:spAutoFit/>
          </a:bodyPr>
          <a:lstStyle/>
          <a:p>
            <a:pPr fontAlgn="auto">
              <a:spcBef>
                <a:spcPts val="0"/>
              </a:spcBef>
              <a:spcAft>
                <a:spcPts val="0"/>
              </a:spcAft>
              <a:defRPr/>
            </a:pPr>
            <a:r>
              <a:rPr lang="es-ES" sz="2700" b="1" dirty="0">
                <a:solidFill>
                  <a:schemeClr val="bg1"/>
                </a:solidFill>
                <a:effectLst>
                  <a:outerShdw blurRad="38100" dist="38100" dir="2700000" algn="tl">
                    <a:srgbClr val="000000">
                      <a:alpha val="43137"/>
                    </a:srgbClr>
                  </a:outerShdw>
                </a:effectLst>
                <a:latin typeface="Roboto" pitchFamily="2" charset="0"/>
                <a:ea typeface="Roboto" pitchFamily="2" charset="0"/>
                <a:cs typeface="Arial" pitchFamily="34" charset="0"/>
              </a:rPr>
              <a:t>DIRECCIÓN DE </a:t>
            </a:r>
            <a:r>
              <a:rPr lang="es-ES" sz="2700" b="1" dirty="0" smtClean="0">
                <a:solidFill>
                  <a:schemeClr val="bg1"/>
                </a:solidFill>
                <a:effectLst>
                  <a:outerShdw blurRad="38100" dist="38100" dir="2700000" algn="tl">
                    <a:srgbClr val="000000">
                      <a:alpha val="43137"/>
                    </a:srgbClr>
                  </a:outerShdw>
                </a:effectLst>
                <a:latin typeface="Roboto" pitchFamily="2" charset="0"/>
                <a:ea typeface="Roboto" pitchFamily="2" charset="0"/>
                <a:cs typeface="Arial" pitchFamily="34" charset="0"/>
              </a:rPr>
              <a:t>EDUCACIÓN Y FORMACIÓN PERMANENTE</a:t>
            </a:r>
            <a:endParaRPr lang="es-AR" sz="2700" dirty="0">
              <a:solidFill>
                <a:schemeClr val="bg1"/>
              </a:solidFill>
              <a:effectLst>
                <a:outerShdw blurRad="38100" dist="38100" dir="2700000" algn="tl">
                  <a:srgbClr val="000000">
                    <a:alpha val="43137"/>
                  </a:srgbClr>
                </a:outerShdw>
              </a:effectLst>
              <a:latin typeface="Roboto" pitchFamily="2" charset="0"/>
              <a:ea typeface="Roboto" pitchFamily="2" charset="0"/>
              <a:cs typeface="+mn-cs"/>
            </a:endParaRPr>
          </a:p>
        </p:txBody>
      </p:sp>
      <p:sp>
        <p:nvSpPr>
          <p:cNvPr id="9" name="8 CuadroTexto"/>
          <p:cNvSpPr txBox="1"/>
          <p:nvPr/>
        </p:nvSpPr>
        <p:spPr>
          <a:xfrm>
            <a:off x="3203575" y="4581525"/>
            <a:ext cx="5616575" cy="461665"/>
          </a:xfrm>
          <a:prstGeom prst="rect">
            <a:avLst/>
          </a:prstGeom>
          <a:noFill/>
        </p:spPr>
        <p:txBody>
          <a:bodyPr>
            <a:spAutoFit/>
          </a:bodyPr>
          <a:lstStyle/>
          <a:p>
            <a:pPr fontAlgn="auto">
              <a:spcBef>
                <a:spcPts val="0"/>
              </a:spcBef>
              <a:spcAft>
                <a:spcPts val="0"/>
              </a:spcAft>
              <a:defRPr/>
            </a:pPr>
            <a:r>
              <a:rPr lang="es-ES" sz="2400" i="1" dirty="0" smtClean="0">
                <a:solidFill>
                  <a:schemeClr val="bg1"/>
                </a:solidFill>
                <a:effectLst>
                  <a:outerShdw blurRad="38100" dist="38100" dir="2700000" algn="tl">
                    <a:srgbClr val="000000">
                      <a:alpha val="43137"/>
                    </a:srgbClr>
                  </a:outerShdw>
                </a:effectLst>
                <a:latin typeface="Roboto" pitchFamily="2" charset="0"/>
                <a:ea typeface="Roboto" pitchFamily="2" charset="0"/>
                <a:cs typeface="Arial" pitchFamily="34" charset="0"/>
              </a:rPr>
              <a:t>Unidades </a:t>
            </a:r>
            <a:r>
              <a:rPr lang="es-ES" sz="2400" i="1" dirty="0">
                <a:solidFill>
                  <a:schemeClr val="bg1"/>
                </a:solidFill>
                <a:effectLst>
                  <a:outerShdw blurRad="38100" dist="38100" dir="2700000" algn="tl">
                    <a:srgbClr val="000000">
                      <a:alpha val="43137"/>
                    </a:srgbClr>
                  </a:outerShdw>
                </a:effectLst>
                <a:latin typeface="Roboto" pitchFamily="2" charset="0"/>
                <a:ea typeface="Roboto" pitchFamily="2" charset="0"/>
                <a:cs typeface="Arial" pitchFamily="34" charset="0"/>
              </a:rPr>
              <a:t>de Residencia</a:t>
            </a:r>
            <a:endParaRPr lang="es-AR" sz="2400" dirty="0">
              <a:solidFill>
                <a:schemeClr val="bg1"/>
              </a:solidFill>
              <a:effectLst>
                <a:outerShdw blurRad="38100" dist="38100" dir="2700000" algn="tl">
                  <a:srgbClr val="000000">
                    <a:alpha val="43137"/>
                  </a:srgbClr>
                </a:outerShdw>
              </a:effectLst>
              <a:latin typeface="Roboto" pitchFamily="2" charset="0"/>
              <a:ea typeface="Roboto" pitchFamily="2" charset="0"/>
              <a:cs typeface="+mn-cs"/>
            </a:endParaRPr>
          </a:p>
        </p:txBody>
      </p:sp>
      <p:cxnSp>
        <p:nvCxnSpPr>
          <p:cNvPr id="10" name="9 Conector recto"/>
          <p:cNvCxnSpPr/>
          <p:nvPr/>
        </p:nvCxnSpPr>
        <p:spPr>
          <a:xfrm>
            <a:off x="3276600" y="4508500"/>
            <a:ext cx="511175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28 Imagen" descr="Banda con logos.jpg"/>
          <p:cNvPicPr>
            <a:picLocks noChangeAspect="1"/>
          </p:cNvPicPr>
          <p:nvPr/>
        </p:nvPicPr>
        <p:blipFill>
          <a:blip r:embed="rId2" cstate="print"/>
          <a:srcRect/>
          <a:stretch>
            <a:fillRect/>
          </a:stretch>
        </p:blipFill>
        <p:spPr bwMode="auto">
          <a:xfrm>
            <a:off x="0" y="6350"/>
            <a:ext cx="9144000" cy="6845300"/>
          </a:xfrm>
          <a:prstGeom prst="rect">
            <a:avLst/>
          </a:prstGeom>
          <a:noFill/>
          <a:ln w="9525">
            <a:noFill/>
            <a:miter lim="800000"/>
            <a:headEnd/>
            <a:tailEnd/>
          </a:ln>
        </p:spPr>
      </p:pic>
      <p:sp>
        <p:nvSpPr>
          <p:cNvPr id="15" name="14 Rectángulo"/>
          <p:cNvSpPr/>
          <p:nvPr/>
        </p:nvSpPr>
        <p:spPr>
          <a:xfrm>
            <a:off x="179388" y="188913"/>
            <a:ext cx="8785225" cy="5256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39" name="18 CuadroTexto"/>
          <p:cNvSpPr txBox="1">
            <a:spLocks noChangeArrowheads="1"/>
          </p:cNvSpPr>
          <p:nvPr/>
        </p:nvSpPr>
        <p:spPr bwMode="auto">
          <a:xfrm>
            <a:off x="3203575" y="395288"/>
            <a:ext cx="55451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AR" sz="2800" b="1" dirty="0" smtClean="0">
                <a:solidFill>
                  <a:schemeClr val="bg1"/>
                </a:solidFill>
                <a:effectLst>
                  <a:outerShdw blurRad="38100" dist="38100" dir="2700000" algn="tl">
                    <a:srgbClr val="000000">
                      <a:alpha val="43137"/>
                    </a:srgbClr>
                  </a:outerShdw>
                </a:effectLst>
                <a:latin typeface="Roboto" pitchFamily="2" charset="0"/>
                <a:ea typeface="Roboto" pitchFamily="2" charset="0"/>
              </a:rPr>
              <a:t>Especialidad: Clínica Medica</a:t>
            </a:r>
            <a:r>
              <a:rPr lang="es-AR" sz="2800" dirty="0" smtClean="0">
                <a:solidFill>
                  <a:schemeClr val="bg1"/>
                </a:solidFill>
                <a:effectLst>
                  <a:outerShdw blurRad="38100" dist="38100" dir="2700000" algn="tl">
                    <a:srgbClr val="000000">
                      <a:alpha val="43137"/>
                    </a:srgbClr>
                  </a:outerShdw>
                </a:effectLst>
                <a:latin typeface="Roboto" pitchFamily="2" charset="0"/>
                <a:ea typeface="Roboto" pitchFamily="2" charset="0"/>
              </a:rPr>
              <a:t> </a:t>
            </a:r>
          </a:p>
        </p:txBody>
      </p:sp>
      <p:sp>
        <p:nvSpPr>
          <p:cNvPr id="14340" name="20 CuadroTexto"/>
          <p:cNvSpPr txBox="1">
            <a:spLocks noChangeArrowheads="1"/>
          </p:cNvSpPr>
          <p:nvPr/>
        </p:nvSpPr>
        <p:spPr bwMode="auto">
          <a:xfrm>
            <a:off x="1071538" y="1071546"/>
            <a:ext cx="5545138" cy="46782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AR" sz="2000" b="1" dirty="0" smtClean="0">
                <a:solidFill>
                  <a:schemeClr val="bg1">
                    <a:lumMod val="50000"/>
                  </a:schemeClr>
                </a:solidFill>
                <a:latin typeface="Roboto Cn" pitchFamily="2" charset="0"/>
                <a:ea typeface="Roboto Cn" pitchFamily="2" charset="0"/>
              </a:rPr>
              <a:t>Hospital Interzonal de Agudos Abraham F. Piñeyro</a:t>
            </a:r>
            <a:r>
              <a:rPr lang="es-AR" sz="2000" b="1" dirty="0" smtClean="0">
                <a:solidFill>
                  <a:schemeClr val="bg1">
                    <a:lumMod val="50000"/>
                  </a:schemeClr>
                </a:solidFill>
                <a:latin typeface="Roboto Cn" pitchFamily="2" charset="0"/>
                <a:ea typeface="Roboto Cn" pitchFamily="2" charset="0"/>
              </a:rPr>
              <a:t/>
            </a:r>
            <a:br>
              <a:rPr lang="es-AR" sz="2000" b="1"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Dirección: Lavalle 1084</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Localidad: </a:t>
            </a:r>
            <a:r>
              <a:rPr lang="es-AR" sz="2000" dirty="0" smtClean="0">
                <a:solidFill>
                  <a:schemeClr val="bg1">
                    <a:lumMod val="50000"/>
                  </a:schemeClr>
                </a:solidFill>
                <a:latin typeface="Roboto Cn" pitchFamily="2" charset="0"/>
                <a:ea typeface="Roboto Cn" pitchFamily="2" charset="0"/>
              </a:rPr>
              <a:t>Junín</a:t>
            </a:r>
            <a:r>
              <a:rPr lang="es-AR" sz="2000" dirty="0" smtClean="0">
                <a:solidFill>
                  <a:schemeClr val="bg1">
                    <a:lumMod val="50000"/>
                  </a:schemeClr>
                </a:solidFill>
                <a:latin typeface="Roboto Cn" pitchFamily="2" charset="0"/>
                <a:ea typeface="Roboto Cn" pitchFamily="2" charset="0"/>
              </a:rPr>
              <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Teléfonos: 0236 4433313</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Región Sanitaria: III</a:t>
            </a:r>
            <a:br>
              <a:rPr lang="es-AR" sz="2000" dirty="0" smtClean="0">
                <a:solidFill>
                  <a:schemeClr val="bg1">
                    <a:lumMod val="50000"/>
                  </a:schemeClr>
                </a:solidFill>
                <a:latin typeface="Roboto Cn" pitchFamily="2" charset="0"/>
                <a:ea typeface="Roboto Cn" pitchFamily="2" charset="0"/>
              </a:rPr>
            </a:br>
            <a:r>
              <a:rPr lang="es-AR" sz="2000" b="1" dirty="0" smtClean="0">
                <a:solidFill>
                  <a:schemeClr val="bg1">
                    <a:lumMod val="50000"/>
                  </a:schemeClr>
                </a:solidFill>
                <a:latin typeface="Roboto Cn" pitchFamily="2" charset="0"/>
                <a:ea typeface="Roboto Cn" pitchFamily="2" charset="0"/>
              </a:rPr>
              <a:t>Autoridades</a:t>
            </a:r>
            <a:br>
              <a:rPr lang="es-AR" sz="2000" b="1"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Director: Dr. </a:t>
            </a:r>
            <a:r>
              <a:rPr lang="es-AR" sz="2000" dirty="0" err="1" smtClean="0">
                <a:solidFill>
                  <a:schemeClr val="bg1">
                    <a:lumMod val="50000"/>
                  </a:schemeClr>
                </a:solidFill>
                <a:latin typeface="Roboto Cn" pitchFamily="2" charset="0"/>
                <a:ea typeface="Roboto Cn" pitchFamily="2" charset="0"/>
              </a:rPr>
              <a:t>Sebastiàn</a:t>
            </a:r>
            <a:r>
              <a:rPr lang="es-AR" sz="2000" dirty="0" smtClean="0">
                <a:solidFill>
                  <a:schemeClr val="bg1">
                    <a:lumMod val="50000"/>
                  </a:schemeClr>
                </a:solidFill>
                <a:latin typeface="Roboto Cn" pitchFamily="2" charset="0"/>
                <a:ea typeface="Roboto Cn" pitchFamily="2" charset="0"/>
              </a:rPr>
              <a:t> </a:t>
            </a:r>
            <a:r>
              <a:rPr lang="es-AR" sz="2000" dirty="0" smtClean="0">
                <a:solidFill>
                  <a:schemeClr val="bg1">
                    <a:lumMod val="50000"/>
                  </a:schemeClr>
                </a:solidFill>
                <a:latin typeface="Roboto Cn" pitchFamily="2" charset="0"/>
                <a:ea typeface="Roboto Cn" pitchFamily="2" charset="0"/>
              </a:rPr>
              <a:t>Meneses</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Docencia e Investigación: Dr. </a:t>
            </a:r>
            <a:r>
              <a:rPr lang="es-AR" sz="2000" dirty="0" err="1" smtClean="0">
                <a:solidFill>
                  <a:schemeClr val="bg1">
                    <a:lumMod val="50000"/>
                  </a:schemeClr>
                </a:solidFill>
                <a:latin typeface="Roboto Cn" pitchFamily="2" charset="0"/>
                <a:ea typeface="Roboto Cn" pitchFamily="2" charset="0"/>
              </a:rPr>
              <a:t>Dario</a:t>
            </a:r>
            <a:r>
              <a:rPr lang="es-AR" sz="2000" dirty="0" smtClean="0">
                <a:solidFill>
                  <a:schemeClr val="bg1">
                    <a:lumMod val="50000"/>
                  </a:schemeClr>
                </a:solidFill>
                <a:latin typeface="Roboto Cn" pitchFamily="2" charset="0"/>
                <a:ea typeface="Roboto Cn" pitchFamily="2" charset="0"/>
              </a:rPr>
              <a:t> Saponara</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Jefe de servicio: </a:t>
            </a:r>
            <a:r>
              <a:rPr lang="es-AR" sz="2000" dirty="0" err="1" smtClean="0">
                <a:solidFill>
                  <a:schemeClr val="bg1">
                    <a:lumMod val="50000"/>
                  </a:schemeClr>
                </a:solidFill>
                <a:latin typeface="Roboto Cn" pitchFamily="2" charset="0"/>
                <a:ea typeface="Roboto Cn" pitchFamily="2" charset="0"/>
              </a:rPr>
              <a:t>Dr</a:t>
            </a:r>
            <a:r>
              <a:rPr lang="es-AR" sz="2000" dirty="0" smtClean="0">
                <a:solidFill>
                  <a:schemeClr val="bg1">
                    <a:lumMod val="50000"/>
                  </a:schemeClr>
                </a:solidFill>
                <a:latin typeface="Roboto Cn" pitchFamily="2" charset="0"/>
                <a:ea typeface="Roboto Cn" pitchFamily="2" charset="0"/>
              </a:rPr>
              <a:t> Walter </a:t>
            </a:r>
            <a:r>
              <a:rPr lang="es-AR" sz="2000" dirty="0" err="1" smtClean="0">
                <a:solidFill>
                  <a:schemeClr val="bg1">
                    <a:lumMod val="50000"/>
                  </a:schemeClr>
                </a:solidFill>
                <a:latin typeface="Roboto Cn" pitchFamily="2" charset="0"/>
                <a:ea typeface="Roboto Cn" pitchFamily="2" charset="0"/>
              </a:rPr>
              <a:t>susseret</a:t>
            </a:r>
            <a:r>
              <a:rPr lang="es-AR" sz="2000" dirty="0" smtClean="0">
                <a:solidFill>
                  <a:schemeClr val="bg1">
                    <a:lumMod val="50000"/>
                  </a:schemeClr>
                </a:solidFill>
                <a:latin typeface="Roboto Cn" pitchFamily="2" charset="0"/>
                <a:ea typeface="Roboto Cn" pitchFamily="2" charset="0"/>
              </a:rPr>
              <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Instructor de residentes: </a:t>
            </a:r>
            <a:r>
              <a:rPr lang="es-AR" sz="2000" dirty="0" err="1" smtClean="0">
                <a:solidFill>
                  <a:schemeClr val="bg1">
                    <a:lumMod val="50000"/>
                  </a:schemeClr>
                </a:solidFill>
                <a:latin typeface="Roboto Cn" pitchFamily="2" charset="0"/>
                <a:ea typeface="Roboto Cn" pitchFamily="2" charset="0"/>
              </a:rPr>
              <a:t>Dr</a:t>
            </a:r>
            <a:r>
              <a:rPr lang="es-AR" sz="2000" dirty="0" smtClean="0">
                <a:solidFill>
                  <a:schemeClr val="bg1">
                    <a:lumMod val="50000"/>
                  </a:schemeClr>
                </a:solidFill>
                <a:latin typeface="Roboto Cn" pitchFamily="2" charset="0"/>
                <a:ea typeface="Roboto Cn" pitchFamily="2" charset="0"/>
              </a:rPr>
              <a:t> Walter </a:t>
            </a:r>
            <a:r>
              <a:rPr lang="es-AR" sz="2000" dirty="0" err="1" smtClean="0">
                <a:solidFill>
                  <a:schemeClr val="bg1">
                    <a:lumMod val="50000"/>
                  </a:schemeClr>
                </a:solidFill>
                <a:latin typeface="Roboto Cn" pitchFamily="2" charset="0"/>
                <a:ea typeface="Roboto Cn" pitchFamily="2" charset="0"/>
              </a:rPr>
              <a:t>Susseret</a:t>
            </a:r>
            <a:r>
              <a:rPr lang="es-AR" sz="2000" dirty="0" smtClean="0">
                <a:solidFill>
                  <a:schemeClr val="bg1">
                    <a:lumMod val="50000"/>
                  </a:schemeClr>
                </a:solidFill>
                <a:latin typeface="Roboto Cn" pitchFamily="2" charset="0"/>
                <a:ea typeface="Roboto Cn" pitchFamily="2" charset="0"/>
              </a:rPr>
              <a:t/>
            </a:r>
            <a:br>
              <a:rPr lang="es-AR" sz="2000" dirty="0" smtClean="0">
                <a:solidFill>
                  <a:schemeClr val="bg1">
                    <a:lumMod val="50000"/>
                  </a:schemeClr>
                </a:solidFill>
                <a:latin typeface="Roboto Cn" pitchFamily="2" charset="0"/>
                <a:ea typeface="Roboto Cn" pitchFamily="2" charset="0"/>
              </a:rPr>
            </a:br>
            <a:r>
              <a:rPr lang="es-AR" sz="2000" dirty="0" smtClean="0">
                <a:solidFill>
                  <a:schemeClr val="bg1">
                    <a:lumMod val="50000"/>
                  </a:schemeClr>
                </a:solidFill>
                <a:latin typeface="Roboto Cn" pitchFamily="2" charset="0"/>
                <a:ea typeface="Roboto Cn" pitchFamily="2" charset="0"/>
              </a:rPr>
              <a:t>E-mail para consultas: doceninvest@yahoo.com.ar</a:t>
            </a:r>
          </a:p>
          <a:p>
            <a:pPr>
              <a:defRPr/>
            </a:pPr>
            <a:r>
              <a:rPr lang="es-AR" sz="2000" dirty="0" smtClean="0">
                <a:latin typeface="Roboto Cn" pitchFamily="2" charset="0"/>
              </a:rPr>
              <a:t> </a:t>
            </a:r>
          </a:p>
          <a:p>
            <a:pPr>
              <a:defRPr/>
            </a:pPr>
            <a:r>
              <a:rPr lang="es-AR" sz="2000" dirty="0" smtClean="0">
                <a:latin typeface="Roboto Cn" pitchFamily="2" charset="0"/>
              </a:rPr>
              <a:t> </a:t>
            </a:r>
          </a:p>
          <a:p>
            <a:pPr>
              <a:defRPr/>
            </a:pPr>
            <a:endParaRPr lang="es-AR" sz="2000" dirty="0" smtClean="0">
              <a:latin typeface="Roboto Cn" pitchFamily="2" charset="0"/>
            </a:endParaRPr>
          </a:p>
          <a:p>
            <a:pPr>
              <a:defRPr/>
            </a:pPr>
            <a:endParaRPr lang="es-A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28 Imagen" descr="Banda con logos.jpg"/>
          <p:cNvPicPr>
            <a:picLocks noChangeAspect="1"/>
          </p:cNvPicPr>
          <p:nvPr/>
        </p:nvPicPr>
        <p:blipFill>
          <a:blip r:embed="rId2" cstate="print"/>
          <a:srcRect/>
          <a:stretch>
            <a:fillRect/>
          </a:stretch>
        </p:blipFill>
        <p:spPr bwMode="auto">
          <a:xfrm>
            <a:off x="0" y="6350"/>
            <a:ext cx="9144000" cy="6845300"/>
          </a:xfrm>
          <a:prstGeom prst="rect">
            <a:avLst/>
          </a:prstGeom>
          <a:noFill/>
          <a:ln w="9525">
            <a:noFill/>
            <a:miter lim="800000"/>
            <a:headEnd/>
            <a:tailEnd/>
          </a:ln>
        </p:spPr>
      </p:pic>
      <p:sp>
        <p:nvSpPr>
          <p:cNvPr id="15" name="14 Rectángulo"/>
          <p:cNvSpPr/>
          <p:nvPr/>
        </p:nvSpPr>
        <p:spPr>
          <a:xfrm>
            <a:off x="179388" y="188913"/>
            <a:ext cx="8785225" cy="5256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39" name="18 CuadroTexto"/>
          <p:cNvSpPr txBox="1">
            <a:spLocks noChangeArrowheads="1"/>
          </p:cNvSpPr>
          <p:nvPr/>
        </p:nvSpPr>
        <p:spPr bwMode="auto">
          <a:xfrm>
            <a:off x="3203575" y="395288"/>
            <a:ext cx="55451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ES"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Perfil asistencial del servicio sede</a:t>
            </a:r>
            <a:endPar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endParaRPr>
          </a:p>
        </p:txBody>
      </p:sp>
      <p:sp>
        <p:nvSpPr>
          <p:cNvPr id="14340" name="20 CuadroTexto"/>
          <p:cNvSpPr txBox="1">
            <a:spLocks noChangeArrowheads="1"/>
          </p:cNvSpPr>
          <p:nvPr/>
        </p:nvSpPr>
        <p:spPr bwMode="auto">
          <a:xfrm>
            <a:off x="1643042" y="785794"/>
            <a:ext cx="6072230" cy="403187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r>
              <a:rPr lang="es-ES" sz="1600" dirty="0" smtClean="0">
                <a:latin typeface="Roboto Cn"/>
              </a:rPr>
              <a:t>La Residencia se inició en 1997 con el Dr. Miguel Carabajal, a cargo de la subsede de la Cátedra de Medicina Interna A de la UNLP y el Dr. Walter Susseret, ex Residente de Medicina General de Junín y ex residente de Clínica del Hospital Privado de Comunidad de Mar del Plata. Actualmente los médicos especialistas en Clínica en la sala con tareas docentes y asistenciales son el Dr. Hernán Baseotto, La Dra. Patricia Barisich, La Dra. Eugenia </a:t>
            </a:r>
            <a:r>
              <a:rPr lang="es-ES" sz="1600" dirty="0" err="1" smtClean="0">
                <a:latin typeface="Roboto Cn"/>
              </a:rPr>
              <a:t>Giorello</a:t>
            </a:r>
            <a:r>
              <a:rPr lang="es-ES" sz="1600" dirty="0" smtClean="0">
                <a:latin typeface="Roboto Cn"/>
              </a:rPr>
              <a:t>, el Dr. Ramiro </a:t>
            </a:r>
            <a:r>
              <a:rPr lang="es-ES" sz="1600" dirty="0" err="1" smtClean="0">
                <a:latin typeface="Roboto Cn"/>
              </a:rPr>
              <a:t>Barròn</a:t>
            </a:r>
            <a:r>
              <a:rPr lang="es-ES" sz="1600" dirty="0" smtClean="0">
                <a:latin typeface="Roboto Cn"/>
              </a:rPr>
              <a:t>, el Dr. Guillermo Flores y el Dr. Mauricio Leo. La actividad se desarrolla en Sala de Clínica Medica, Sala de Terapia Intermedia, Emergencias, Consultorios Externos, Sala de Terapia Intensiva, Unidad de Cardiología. Las actividades Docentes se desarrollan en Sala de Ateneo, Aula del 1º Piso y Modulo de Residencias, que además tiene 2 salas de reuniones, 8 dormitorios, baños y duchas.</a:t>
            </a:r>
          </a:p>
          <a:p>
            <a:r>
              <a:rPr lang="es-AR" sz="1600" dirty="0" smtClean="0">
                <a:latin typeface="Roboto Cn"/>
              </a:rPr>
              <a:t>Desde el HIGA Junín RS III. Clínica Médica, </a:t>
            </a:r>
            <a:r>
              <a:rPr lang="es-ES" sz="1600" dirty="0" smtClean="0">
                <a:latin typeface="Roboto Cn"/>
              </a:rPr>
              <a:t>consideramos el perfil del médico clínico: a) Actuar como médico de cabecera</a:t>
            </a:r>
            <a:r>
              <a:rPr lang="es-AR" sz="1600" dirty="0" smtClean="0">
                <a:latin typeface="Roboto Cn"/>
              </a:rPr>
              <a:t>, </a:t>
            </a:r>
            <a:r>
              <a:rPr lang="es-ES" sz="1600" dirty="0" smtClean="0">
                <a:latin typeface="Roboto Cn"/>
              </a:rPr>
              <a:t>b) Atención personalizada</a:t>
            </a:r>
            <a:r>
              <a:rPr lang="es-AR" sz="1600" dirty="0" smtClean="0">
                <a:latin typeface="Roboto Cn"/>
              </a:rPr>
              <a:t>, </a:t>
            </a:r>
            <a:r>
              <a:rPr lang="es-ES" sz="1600" dirty="0" smtClean="0">
                <a:latin typeface="Roboto Cn"/>
              </a:rPr>
              <a:t>c) Enfoque integral</a:t>
            </a:r>
            <a:r>
              <a:rPr lang="es-AR" sz="1600" dirty="0" smtClean="0">
                <a:latin typeface="Roboto Cn"/>
              </a:rPr>
              <a:t>, </a:t>
            </a:r>
            <a:r>
              <a:rPr lang="es-ES" sz="1600" dirty="0" smtClean="0">
                <a:latin typeface="Roboto Cn"/>
              </a:rPr>
              <a:t>d) Tareas de coordinación y gestión</a:t>
            </a:r>
            <a:r>
              <a:rPr lang="es-AR" sz="1600" dirty="0" smtClean="0">
                <a:latin typeface="Roboto Cn"/>
              </a:rPr>
              <a:t>, </a:t>
            </a:r>
            <a:r>
              <a:rPr lang="es-ES" sz="1600" dirty="0" smtClean="0">
                <a:latin typeface="Roboto Cn"/>
              </a:rPr>
              <a:t>e) Se nutre de especialistas y lo apoya en su trabajo</a:t>
            </a:r>
            <a:r>
              <a:rPr lang="es-AR" sz="1600" dirty="0" smtClean="0">
                <a:latin typeface="Roboto Cn"/>
              </a:rPr>
              <a:t>, </a:t>
            </a:r>
            <a:r>
              <a:rPr lang="es-ES" sz="1600" dirty="0" smtClean="0">
                <a:latin typeface="Roboto Cn"/>
              </a:rPr>
              <a:t>f) Tener presente relación costo / beneficio</a:t>
            </a:r>
            <a:r>
              <a:rPr lang="es-AR" sz="1600" dirty="0" smtClean="0">
                <a:latin typeface="Roboto Cn"/>
              </a:rPr>
              <a:t>, </a:t>
            </a:r>
            <a:r>
              <a:rPr lang="es-ES" sz="1600" dirty="0" smtClean="0">
                <a:latin typeface="Roboto Cn"/>
              </a:rPr>
              <a:t>g) Ser capaz de trabajar en equipo multidisciplinario</a:t>
            </a:r>
            <a:r>
              <a:rPr lang="es-AR" sz="1600" dirty="0" smtClean="0">
                <a:latin typeface="Roboto Cn"/>
              </a:rPr>
              <a:t>, </a:t>
            </a:r>
            <a:r>
              <a:rPr lang="es-ES" sz="1600" dirty="0" smtClean="0">
                <a:latin typeface="Roboto Cn"/>
              </a:rPr>
              <a:t>h</a:t>
            </a:r>
            <a:r>
              <a:rPr lang="es-AR" sz="1600" dirty="0" smtClean="0">
                <a:latin typeface="Roboto Cn"/>
              </a:rPr>
              <a:t>) </a:t>
            </a:r>
            <a:r>
              <a:rPr lang="es-ES" sz="1600" dirty="0" smtClean="0">
                <a:latin typeface="Roboto Cn"/>
              </a:rPr>
              <a:t>Deber de satisfacer a: el paciente y familia</a:t>
            </a:r>
            <a:r>
              <a:rPr lang="es-AR" sz="1600" dirty="0" smtClean="0">
                <a:latin typeface="Roboto Cn"/>
              </a:rPr>
              <a:t>,</a:t>
            </a:r>
            <a:r>
              <a:rPr lang="es-ES" sz="1600" dirty="0" smtClean="0">
                <a:latin typeface="Roboto Cn"/>
              </a:rPr>
              <a:t> especialistas</a:t>
            </a:r>
            <a:r>
              <a:rPr lang="es-AR" sz="1600" dirty="0" smtClean="0">
                <a:latin typeface="Roboto Cn"/>
              </a:rPr>
              <a:t>, </a:t>
            </a:r>
            <a:r>
              <a:rPr lang="es-ES" sz="1600" dirty="0" smtClean="0">
                <a:latin typeface="Roboto Cn"/>
              </a:rPr>
              <a:t>entes de financiación</a:t>
            </a:r>
            <a:r>
              <a:rPr lang="es-AR" sz="1600" dirty="0" smtClean="0">
                <a:latin typeface="Roboto Cn"/>
              </a:rPr>
              <a:t>,</a:t>
            </a:r>
            <a:r>
              <a:rPr lang="es-ES" sz="1600" dirty="0" smtClean="0">
                <a:latin typeface="Roboto Cn"/>
              </a:rPr>
              <a:t> responsables de gestión</a:t>
            </a:r>
            <a:r>
              <a:rPr lang="es-AR" sz="1600" dirty="0" smtClean="0">
                <a:latin typeface="Roboto Cn"/>
              </a:rPr>
              <a:t>, </a:t>
            </a:r>
            <a:r>
              <a:rPr lang="es-ES" sz="1600" dirty="0" smtClean="0">
                <a:latin typeface="Roboto Cn"/>
              </a:rPr>
              <a:t>formación del recurso humano.</a:t>
            </a:r>
          </a:p>
          <a:p>
            <a:endParaRPr lang="es-AR" sz="1600" dirty="0" smtClean="0">
              <a:latin typeface="Roboto Cn"/>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28 Imagen" descr="Banda con logos.jpg"/>
          <p:cNvPicPr>
            <a:picLocks noChangeAspect="1"/>
          </p:cNvPicPr>
          <p:nvPr/>
        </p:nvPicPr>
        <p:blipFill>
          <a:blip r:embed="rId2" cstate="print"/>
          <a:srcRect/>
          <a:stretch>
            <a:fillRect/>
          </a:stretch>
        </p:blipFill>
        <p:spPr bwMode="auto">
          <a:xfrm>
            <a:off x="0" y="6350"/>
            <a:ext cx="9144000" cy="6845300"/>
          </a:xfrm>
          <a:prstGeom prst="rect">
            <a:avLst/>
          </a:prstGeom>
          <a:noFill/>
          <a:ln w="9525">
            <a:noFill/>
            <a:miter lim="800000"/>
            <a:headEnd/>
            <a:tailEnd/>
          </a:ln>
        </p:spPr>
      </p:pic>
      <p:sp>
        <p:nvSpPr>
          <p:cNvPr id="15" name="14 Rectángulo"/>
          <p:cNvSpPr/>
          <p:nvPr/>
        </p:nvSpPr>
        <p:spPr>
          <a:xfrm>
            <a:off x="142844" y="285728"/>
            <a:ext cx="8785225" cy="5256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39" name="18 CuadroTexto"/>
          <p:cNvSpPr txBox="1">
            <a:spLocks noChangeArrowheads="1"/>
          </p:cNvSpPr>
          <p:nvPr/>
        </p:nvSpPr>
        <p:spPr bwMode="auto">
          <a:xfrm>
            <a:off x="3203575" y="395288"/>
            <a:ext cx="55451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Actividad Asistencial </a:t>
            </a:r>
          </a:p>
        </p:txBody>
      </p:sp>
      <p:sp>
        <p:nvSpPr>
          <p:cNvPr id="14340" name="20 CuadroTexto"/>
          <p:cNvSpPr txBox="1">
            <a:spLocks noChangeArrowheads="1"/>
          </p:cNvSpPr>
          <p:nvPr/>
        </p:nvSpPr>
        <p:spPr bwMode="auto">
          <a:xfrm>
            <a:off x="1571604" y="857232"/>
            <a:ext cx="5857916" cy="280076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just"/>
            <a:r>
              <a:rPr lang="es-ES" sz="1600" dirty="0" smtClean="0">
                <a:latin typeface="Roboto Cn"/>
              </a:rPr>
              <a:t>   Trabajo en Sala de Clínica Medica y en Sala de Cuidados Intermedios con la realización de pase de sala junto a médicos de planta y control de pacientes de lunes a sábados, con división de dos equipos en semanas alternativas en relación a la contingencia actual de la pandemia por COVID 19.</a:t>
            </a:r>
            <a:r>
              <a:rPr lang="es-AR" sz="1600" dirty="0" smtClean="0">
                <a:latin typeface="Roboto Cn"/>
              </a:rPr>
              <a:t> </a:t>
            </a:r>
            <a:r>
              <a:rPr lang="es-ES" sz="1600" dirty="0" smtClean="0">
                <a:latin typeface="Roboto Cn"/>
              </a:rPr>
              <a:t>Guardias de Residentes: 8 guardias por mes.</a:t>
            </a:r>
            <a:r>
              <a:rPr lang="es-AR" sz="1600" dirty="0" smtClean="0">
                <a:latin typeface="Roboto Cn"/>
              </a:rPr>
              <a:t> </a:t>
            </a:r>
            <a:r>
              <a:rPr lang="es-ES" sz="1600" dirty="0" smtClean="0">
                <a:latin typeface="Roboto Cn"/>
              </a:rPr>
              <a:t>Consultorio:</a:t>
            </a:r>
            <a:r>
              <a:rPr lang="es-AR" sz="1600" dirty="0" smtClean="0">
                <a:latin typeface="Roboto Cn"/>
              </a:rPr>
              <a:t> </a:t>
            </a:r>
            <a:r>
              <a:rPr lang="es-ES" sz="1600" dirty="0" smtClean="0">
                <a:latin typeface="Roboto Cn"/>
              </a:rPr>
              <a:t>R2 R3 R4 realiza consultorio programado. Tareas Docentes del programa provincial a las 14hs con </a:t>
            </a:r>
            <a:r>
              <a:rPr lang="es-ES" sz="1600" u="sng" dirty="0" smtClean="0">
                <a:latin typeface="Roboto Cn"/>
              </a:rPr>
              <a:t>patología</a:t>
            </a:r>
            <a:r>
              <a:rPr lang="es-ES" sz="1600" dirty="0" smtClean="0">
                <a:latin typeface="Roboto Cn"/>
              </a:rPr>
              <a:t> Emergente, patologías prevalentes, patologías de escasa frecuencia de presentación.  La recorrida de sala incluye trabajo multidisciplinario con cirugía, traumatología, infectología, cardiología, neurología, oncología, Neumonología, reumatología, endocrinología, dermatología. Ateneos conjuntos con especialidades clínicas y quirúrgicas. Desarrollo del Modulo de Formación Común en Región Sanitaria. Rotación curricular 4º año primer nivel de atención. </a:t>
            </a:r>
          </a:p>
          <a:p>
            <a:endParaRPr lang="es-AR"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28 Imagen" descr="Banda con logos.jpg"/>
          <p:cNvPicPr>
            <a:picLocks noChangeAspect="1"/>
          </p:cNvPicPr>
          <p:nvPr/>
        </p:nvPicPr>
        <p:blipFill>
          <a:blip r:embed="rId2" cstate="print"/>
          <a:srcRect/>
          <a:stretch>
            <a:fillRect/>
          </a:stretch>
        </p:blipFill>
        <p:spPr bwMode="auto">
          <a:xfrm>
            <a:off x="0" y="6350"/>
            <a:ext cx="9144000" cy="6845300"/>
          </a:xfrm>
          <a:prstGeom prst="rect">
            <a:avLst/>
          </a:prstGeom>
          <a:noFill/>
          <a:ln w="9525">
            <a:noFill/>
            <a:miter lim="800000"/>
            <a:headEnd/>
            <a:tailEnd/>
          </a:ln>
        </p:spPr>
      </p:pic>
      <p:sp>
        <p:nvSpPr>
          <p:cNvPr id="15" name="14 Rectángulo"/>
          <p:cNvSpPr/>
          <p:nvPr/>
        </p:nvSpPr>
        <p:spPr>
          <a:xfrm>
            <a:off x="214282" y="214290"/>
            <a:ext cx="8785225" cy="5256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39" name="18 CuadroTexto"/>
          <p:cNvSpPr txBox="1">
            <a:spLocks noChangeArrowheads="1"/>
          </p:cNvSpPr>
          <p:nvPr/>
        </p:nvSpPr>
        <p:spPr bwMode="auto">
          <a:xfrm>
            <a:off x="3203575" y="395288"/>
            <a:ext cx="55451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Actividad Académica</a:t>
            </a:r>
          </a:p>
        </p:txBody>
      </p:sp>
      <p:sp>
        <p:nvSpPr>
          <p:cNvPr id="14340" name="20 CuadroTexto"/>
          <p:cNvSpPr txBox="1">
            <a:spLocks noChangeArrowheads="1"/>
          </p:cNvSpPr>
          <p:nvPr/>
        </p:nvSpPr>
        <p:spPr bwMode="auto">
          <a:xfrm>
            <a:off x="2500298" y="1071546"/>
            <a:ext cx="5011763" cy="224676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just">
              <a:defRPr/>
            </a:pPr>
            <a:r>
              <a:rPr lang="es-AR" sz="2000" dirty="0" smtClean="0">
                <a:latin typeface="Roboto Cn" pitchFamily="2" charset="0"/>
                <a:ea typeface="Roboto Cn" pitchFamily="2" charset="0"/>
              </a:rPr>
              <a:t>Revisión de la historia clínica como instrumento de mejoría cualitativa en la atención de pacientes, la adecuada presentación de casos problema, la discusión grupal y multidisciplinaria, la búsqueda bibliográfica y la presentación de casos. Ateneos clínicos semanales e Interdisciplinarios con otras residencias. Reunión de consultorio externo. Actividades vinculadas al bloque de formación común. Ateneos Bibliográficos.</a:t>
            </a:r>
            <a:endParaRPr lang="es-A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28 Imagen" descr="Banda con logos.jpg"/>
          <p:cNvPicPr>
            <a:picLocks noChangeAspect="1"/>
          </p:cNvPicPr>
          <p:nvPr/>
        </p:nvPicPr>
        <p:blipFill>
          <a:blip r:embed="rId2" cstate="print"/>
          <a:srcRect/>
          <a:stretch>
            <a:fillRect/>
          </a:stretch>
        </p:blipFill>
        <p:spPr bwMode="auto">
          <a:xfrm>
            <a:off x="0" y="6350"/>
            <a:ext cx="9144000" cy="6845300"/>
          </a:xfrm>
          <a:prstGeom prst="rect">
            <a:avLst/>
          </a:prstGeom>
          <a:noFill/>
          <a:ln w="9525">
            <a:noFill/>
            <a:miter lim="800000"/>
            <a:headEnd/>
            <a:tailEnd/>
          </a:ln>
        </p:spPr>
      </p:pic>
      <p:sp>
        <p:nvSpPr>
          <p:cNvPr id="15" name="14 Rectángulo"/>
          <p:cNvSpPr/>
          <p:nvPr/>
        </p:nvSpPr>
        <p:spPr>
          <a:xfrm>
            <a:off x="358775" y="214290"/>
            <a:ext cx="8785225" cy="5256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39" name="18 CuadroTexto"/>
          <p:cNvSpPr txBox="1">
            <a:spLocks noChangeArrowheads="1"/>
          </p:cNvSpPr>
          <p:nvPr/>
        </p:nvSpPr>
        <p:spPr bwMode="auto">
          <a:xfrm>
            <a:off x="3203575" y="395288"/>
            <a:ext cx="55451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Actividades de Investigación</a:t>
            </a:r>
            <a:r>
              <a:rPr lang="es-AR" sz="2800"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 </a:t>
            </a:r>
            <a:endPar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endParaRPr>
          </a:p>
        </p:txBody>
      </p:sp>
      <p:sp>
        <p:nvSpPr>
          <p:cNvPr id="14340" name="20 CuadroTexto"/>
          <p:cNvSpPr txBox="1">
            <a:spLocks noChangeArrowheads="1"/>
          </p:cNvSpPr>
          <p:nvPr/>
        </p:nvSpPr>
        <p:spPr bwMode="auto">
          <a:xfrm>
            <a:off x="2428860" y="1214422"/>
            <a:ext cx="4940325"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lgn="just">
              <a:defRPr/>
            </a:pPr>
            <a:r>
              <a:rPr lang="es-AR" sz="2000" dirty="0" smtClean="0">
                <a:latin typeface="Roboto Cn" pitchFamily="2" charset="0"/>
                <a:ea typeface="Roboto Cn" pitchFamily="2" charset="0"/>
              </a:rPr>
              <a:t>Avances teóricos en relación al bloque de formación común, Presentación de casos clínicos en la Cátedra de Medicina Interna A de La Plata. Participación en grupo de trabajo de Plasma de convaleciente de la Provincia de Buenos Aires con activa participación de la residencia de Clínica </a:t>
            </a:r>
            <a:endParaRPr lang="es-A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28 Imagen" descr="Banda con logos.jpg"/>
          <p:cNvPicPr>
            <a:picLocks noChangeAspect="1"/>
          </p:cNvPicPr>
          <p:nvPr/>
        </p:nvPicPr>
        <p:blipFill>
          <a:blip r:embed="rId3" cstate="print"/>
          <a:srcRect/>
          <a:stretch>
            <a:fillRect/>
          </a:stretch>
        </p:blipFill>
        <p:spPr bwMode="auto">
          <a:xfrm>
            <a:off x="0" y="0"/>
            <a:ext cx="9144000" cy="6845300"/>
          </a:xfrm>
          <a:prstGeom prst="rect">
            <a:avLst/>
          </a:prstGeom>
          <a:noFill/>
          <a:ln w="9525">
            <a:noFill/>
            <a:miter lim="800000"/>
            <a:headEnd/>
            <a:tailEnd/>
          </a:ln>
        </p:spPr>
      </p:pic>
      <p:sp>
        <p:nvSpPr>
          <p:cNvPr id="15" name="14 Rectángulo"/>
          <p:cNvSpPr/>
          <p:nvPr/>
        </p:nvSpPr>
        <p:spPr>
          <a:xfrm>
            <a:off x="142844" y="214290"/>
            <a:ext cx="8785225" cy="52562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14339" name="18 CuadroTexto"/>
          <p:cNvSpPr txBox="1">
            <a:spLocks noChangeArrowheads="1"/>
          </p:cNvSpPr>
          <p:nvPr/>
        </p:nvSpPr>
        <p:spPr bwMode="auto">
          <a:xfrm>
            <a:off x="3203575" y="395288"/>
            <a:ext cx="55451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cs typeface="Arial" pitchFamily="34" charset="0"/>
              </a:defRPr>
            </a:lvl1pPr>
            <a:lvl2pPr marL="742950" indent="-285750">
              <a:defRPr>
                <a:solidFill>
                  <a:schemeClr val="tx1"/>
                </a:solidFill>
                <a:latin typeface="Calibri" pitchFamily="34" charset="0"/>
                <a:cs typeface="Arial" pitchFamily="34" charset="0"/>
              </a:defRPr>
            </a:lvl2pPr>
            <a:lvl3pPr marL="1143000" indent="-228600">
              <a:defRPr>
                <a:solidFill>
                  <a:schemeClr val="tx1"/>
                </a:solidFill>
                <a:latin typeface="Calibri" pitchFamily="34" charset="0"/>
                <a:cs typeface="Arial" pitchFamily="34" charset="0"/>
              </a:defRPr>
            </a:lvl3pPr>
            <a:lvl4pPr marL="1600200" indent="-228600">
              <a:defRPr>
                <a:solidFill>
                  <a:schemeClr val="tx1"/>
                </a:solidFill>
                <a:latin typeface="Calibri" pitchFamily="34" charset="0"/>
                <a:cs typeface="Arial" pitchFamily="34" charset="0"/>
              </a:defRPr>
            </a:lvl4pPr>
            <a:lvl5pPr marL="2057400" indent="-228600">
              <a:defRPr>
                <a:solidFill>
                  <a:schemeClr val="tx1"/>
                </a:solidFill>
                <a:latin typeface="Calibri" pitchFamily="34" charset="0"/>
                <a:cs typeface="Arial" pitchFamily="34" charset="0"/>
              </a:defRPr>
            </a:lvl5pPr>
            <a:lvl6pPr marL="2514600" indent="-228600" fontAlgn="base">
              <a:spcBef>
                <a:spcPct val="0"/>
              </a:spcBef>
              <a:spcAft>
                <a:spcPct val="0"/>
              </a:spcAft>
              <a:defRPr>
                <a:solidFill>
                  <a:schemeClr val="tx1"/>
                </a:solidFill>
                <a:latin typeface="Calibri" pitchFamily="34" charset="0"/>
                <a:cs typeface="Arial" pitchFamily="34" charset="0"/>
              </a:defRPr>
            </a:lvl6pPr>
            <a:lvl7pPr marL="2971800" indent="-228600" fontAlgn="base">
              <a:spcBef>
                <a:spcPct val="0"/>
              </a:spcBef>
              <a:spcAft>
                <a:spcPct val="0"/>
              </a:spcAft>
              <a:defRPr>
                <a:solidFill>
                  <a:schemeClr val="tx1"/>
                </a:solidFill>
                <a:latin typeface="Calibri" pitchFamily="34" charset="0"/>
                <a:cs typeface="Arial" pitchFamily="34" charset="0"/>
              </a:defRPr>
            </a:lvl7pPr>
            <a:lvl8pPr marL="3429000" indent="-228600" fontAlgn="base">
              <a:spcBef>
                <a:spcPct val="0"/>
              </a:spcBef>
              <a:spcAft>
                <a:spcPct val="0"/>
              </a:spcAft>
              <a:defRPr>
                <a:solidFill>
                  <a:schemeClr val="tx1"/>
                </a:solidFill>
                <a:latin typeface="Calibri" pitchFamily="34" charset="0"/>
                <a:cs typeface="Arial" pitchFamily="34" charset="0"/>
              </a:defRPr>
            </a:lvl8pPr>
            <a:lvl9pPr marL="3886200" indent="-228600" fontAlgn="base">
              <a:spcBef>
                <a:spcPct val="0"/>
              </a:spcBef>
              <a:spcAft>
                <a:spcPct val="0"/>
              </a:spcAft>
              <a:defRPr>
                <a:solidFill>
                  <a:schemeClr val="tx1"/>
                </a:solidFill>
                <a:latin typeface="Calibri" pitchFamily="34" charset="0"/>
                <a:cs typeface="Arial" pitchFamily="34" charset="0"/>
              </a:defRPr>
            </a:lvl9pPr>
          </a:lstStyle>
          <a:p>
            <a:pPr>
              <a:defRPr/>
            </a:pPr>
            <a:r>
              <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Información Complementaria</a:t>
            </a:r>
            <a:r>
              <a:rPr lang="es-AR" sz="2800" dirty="0" smtClean="0">
                <a:solidFill>
                  <a:schemeClr val="bg1"/>
                </a:solidFill>
                <a:effectLst>
                  <a:outerShdw blurRad="38100" dist="38100" dir="2700000" algn="tl">
                    <a:srgbClr val="000000">
                      <a:alpha val="43137"/>
                    </a:srgbClr>
                  </a:outerShdw>
                </a:effectLst>
                <a:latin typeface="Roboto Cn" pitchFamily="2" charset="0"/>
                <a:ea typeface="Roboto Cn" pitchFamily="2" charset="0"/>
              </a:rPr>
              <a:t> </a:t>
            </a:r>
            <a:endParaRPr lang="es-AR" sz="2800" b="1" dirty="0" smtClean="0">
              <a:solidFill>
                <a:schemeClr val="bg1"/>
              </a:solidFill>
              <a:effectLst>
                <a:outerShdw blurRad="38100" dist="38100" dir="2700000" algn="tl">
                  <a:srgbClr val="000000">
                    <a:alpha val="43137"/>
                  </a:srgbClr>
                </a:outerShdw>
              </a:effectLst>
              <a:latin typeface="Roboto Cn" pitchFamily="2" charset="0"/>
              <a:ea typeface="Roboto Cn" pitchFamily="2" charset="0"/>
            </a:endParaRPr>
          </a:p>
        </p:txBody>
      </p:sp>
      <p:pic>
        <p:nvPicPr>
          <p:cNvPr id="7" name="6 Imagen" descr="20190315_155127.jpg"/>
          <p:cNvPicPr>
            <a:picLocks noChangeAspect="1"/>
          </p:cNvPicPr>
          <p:nvPr/>
        </p:nvPicPr>
        <p:blipFill>
          <a:blip r:embed="rId4" cstate="print"/>
          <a:stretch>
            <a:fillRect/>
          </a:stretch>
        </p:blipFill>
        <p:spPr>
          <a:xfrm>
            <a:off x="6929454" y="4357694"/>
            <a:ext cx="1260587" cy="1000132"/>
          </a:xfrm>
          <a:prstGeom prst="rect">
            <a:avLst/>
          </a:prstGeom>
          <a:ln w="15875" cmpd="sng">
            <a:solidFill>
              <a:schemeClr val="tx1"/>
            </a:solidFill>
          </a:ln>
        </p:spPr>
      </p:pic>
      <p:pic>
        <p:nvPicPr>
          <p:cNvPr id="8" name="7 Imagen" descr="1cb3efd0-796f-4b71-a491-ecbbb3095fe9.jpg"/>
          <p:cNvPicPr>
            <a:picLocks noChangeAspect="1"/>
          </p:cNvPicPr>
          <p:nvPr/>
        </p:nvPicPr>
        <p:blipFill>
          <a:blip r:embed="rId5" cstate="print"/>
          <a:srcRect t="15625"/>
          <a:stretch>
            <a:fillRect/>
          </a:stretch>
        </p:blipFill>
        <p:spPr>
          <a:xfrm>
            <a:off x="1071538" y="3071810"/>
            <a:ext cx="1221027" cy="1928802"/>
          </a:xfrm>
          <a:prstGeom prst="rect">
            <a:avLst/>
          </a:prstGeom>
          <a:ln w="15875" cmpd="sng">
            <a:solidFill>
              <a:schemeClr val="tx1"/>
            </a:solidFill>
          </a:ln>
        </p:spPr>
      </p:pic>
      <p:pic>
        <p:nvPicPr>
          <p:cNvPr id="10" name="9 Imagen" descr="7fee1f5f-efb6-4624-8de8-66268bfbef03.jpg"/>
          <p:cNvPicPr>
            <a:picLocks noChangeAspect="1"/>
          </p:cNvPicPr>
          <p:nvPr/>
        </p:nvPicPr>
        <p:blipFill>
          <a:blip r:embed="rId6" cstate="print"/>
          <a:stretch>
            <a:fillRect/>
          </a:stretch>
        </p:blipFill>
        <p:spPr>
          <a:xfrm>
            <a:off x="1285852" y="1000108"/>
            <a:ext cx="1214446" cy="1619261"/>
          </a:xfrm>
          <a:prstGeom prst="rect">
            <a:avLst/>
          </a:prstGeom>
          <a:ln cmpd="sng">
            <a:solidFill>
              <a:schemeClr val="tx1"/>
            </a:solidFill>
          </a:ln>
          <a:scene3d>
            <a:camera prst="orthographicFront"/>
            <a:lightRig rig="threePt" dir="t"/>
          </a:scene3d>
          <a:sp3d>
            <a:bevelT/>
          </a:sp3d>
        </p:spPr>
      </p:pic>
      <p:pic>
        <p:nvPicPr>
          <p:cNvPr id="12" name="11 Imagen" descr="405c0aec-485b-4cd8-88ae-979cf624aadb.jpg"/>
          <p:cNvPicPr>
            <a:picLocks noChangeAspect="1"/>
          </p:cNvPicPr>
          <p:nvPr/>
        </p:nvPicPr>
        <p:blipFill>
          <a:blip r:embed="rId7" cstate="print"/>
          <a:srcRect/>
          <a:stretch>
            <a:fillRect/>
          </a:stretch>
        </p:blipFill>
        <p:spPr>
          <a:xfrm>
            <a:off x="6929454" y="2786058"/>
            <a:ext cx="1822443" cy="1480736"/>
          </a:xfrm>
          <a:prstGeom prst="rect">
            <a:avLst/>
          </a:prstGeom>
          <a:ln w="15875" cap="sq" cmpd="sng">
            <a:solidFill>
              <a:schemeClr val="tx1"/>
            </a:solidFill>
          </a:ln>
        </p:spPr>
      </p:pic>
      <p:pic>
        <p:nvPicPr>
          <p:cNvPr id="13" name="12 Imagen" descr="805c6120-4fda-4665-a188-a19b730948d6.jpg"/>
          <p:cNvPicPr>
            <a:picLocks noChangeAspect="1"/>
          </p:cNvPicPr>
          <p:nvPr/>
        </p:nvPicPr>
        <p:blipFill>
          <a:blip r:embed="rId8"/>
          <a:srcRect t="29167" b="28125"/>
          <a:stretch>
            <a:fillRect/>
          </a:stretch>
        </p:blipFill>
        <p:spPr>
          <a:xfrm>
            <a:off x="6786578" y="1000108"/>
            <a:ext cx="1995021" cy="1514748"/>
          </a:xfrm>
          <a:prstGeom prst="rect">
            <a:avLst/>
          </a:prstGeom>
          <a:ln w="19050" cmpd="sng">
            <a:solidFill>
              <a:schemeClr val="tx1"/>
            </a:solidFill>
          </a:ln>
        </p:spPr>
      </p:pic>
      <p:pic>
        <p:nvPicPr>
          <p:cNvPr id="14" name="13 Imagen" descr="72d28f14-db02-4195-87ea-6006417ba37e.jpg"/>
          <p:cNvPicPr>
            <a:picLocks noChangeAspect="1"/>
          </p:cNvPicPr>
          <p:nvPr/>
        </p:nvPicPr>
        <p:blipFill>
          <a:blip r:embed="rId9" cstate="print"/>
          <a:srcRect t="32291" b="27083"/>
          <a:stretch>
            <a:fillRect/>
          </a:stretch>
        </p:blipFill>
        <p:spPr>
          <a:xfrm>
            <a:off x="4643438" y="1071546"/>
            <a:ext cx="1704492" cy="1231031"/>
          </a:xfrm>
          <a:prstGeom prst="rect">
            <a:avLst/>
          </a:prstGeom>
        </p:spPr>
      </p:pic>
      <p:pic>
        <p:nvPicPr>
          <p:cNvPr id="17" name="16 Imagen" descr="10274ef1-b292-4e89-9b17-c10b11eba790.jpg"/>
          <p:cNvPicPr>
            <a:picLocks noChangeAspect="1"/>
          </p:cNvPicPr>
          <p:nvPr/>
        </p:nvPicPr>
        <p:blipFill>
          <a:blip r:embed="rId10" cstate="print"/>
          <a:stretch>
            <a:fillRect/>
          </a:stretch>
        </p:blipFill>
        <p:spPr>
          <a:xfrm>
            <a:off x="3000364" y="2357430"/>
            <a:ext cx="1785950" cy="1465389"/>
          </a:xfrm>
          <a:prstGeom prst="rect">
            <a:avLst/>
          </a:prstGeom>
          <a:ln w="15875" cmpd="sng">
            <a:solidFill>
              <a:schemeClr val="tx1"/>
            </a:solidFill>
          </a:ln>
        </p:spPr>
      </p:pic>
      <p:pic>
        <p:nvPicPr>
          <p:cNvPr id="18" name="17 Imagen" descr="e852de87-eea0-4d12-800c-5fa62805f60b.jpg"/>
          <p:cNvPicPr>
            <a:picLocks noChangeAspect="1"/>
          </p:cNvPicPr>
          <p:nvPr/>
        </p:nvPicPr>
        <p:blipFill>
          <a:blip r:embed="rId11" cstate="print"/>
          <a:stretch>
            <a:fillRect/>
          </a:stretch>
        </p:blipFill>
        <p:spPr>
          <a:xfrm rot="5400000">
            <a:off x="5210704" y="2647420"/>
            <a:ext cx="1327447" cy="1318971"/>
          </a:xfrm>
          <a:prstGeom prst="rect">
            <a:avLst/>
          </a:prstGeom>
          <a:ln w="19050" cmpd="sng">
            <a:solidFill>
              <a:schemeClr val="tx1"/>
            </a:solidFill>
          </a:ln>
        </p:spPr>
      </p:pic>
      <p:pic>
        <p:nvPicPr>
          <p:cNvPr id="16" name="15 Imagen" descr="6efbe77f-ad77-4fec-859c-e32ac8e890f5.jpg"/>
          <p:cNvPicPr>
            <a:picLocks noChangeAspect="1"/>
          </p:cNvPicPr>
          <p:nvPr/>
        </p:nvPicPr>
        <p:blipFill>
          <a:blip r:embed="rId12" cstate="print"/>
          <a:stretch>
            <a:fillRect/>
          </a:stretch>
        </p:blipFill>
        <p:spPr>
          <a:xfrm>
            <a:off x="3286116" y="4000504"/>
            <a:ext cx="1294168" cy="1357322"/>
          </a:xfrm>
          <a:prstGeom prst="rect">
            <a:avLst/>
          </a:prstGeom>
          <a:ln w="15875" cmpd="sng">
            <a:solidFill>
              <a:schemeClr val="tx1"/>
            </a:solidFill>
          </a:ln>
        </p:spPr>
      </p:pic>
      <p:pic>
        <p:nvPicPr>
          <p:cNvPr id="19" name="18 Imagen" descr="e640f383-8223-4758-a0ec-dbe0394c307c.jpg"/>
          <p:cNvPicPr>
            <a:picLocks noChangeAspect="1"/>
          </p:cNvPicPr>
          <p:nvPr/>
        </p:nvPicPr>
        <p:blipFill>
          <a:blip r:embed="rId13" cstate="print"/>
          <a:stretch>
            <a:fillRect/>
          </a:stretch>
        </p:blipFill>
        <p:spPr>
          <a:xfrm>
            <a:off x="5286380" y="4286256"/>
            <a:ext cx="1107839" cy="1071570"/>
          </a:xfrm>
          <a:prstGeom prst="rect">
            <a:avLst/>
          </a:prstGeom>
          <a:ln w="15875" cmpd="sng">
            <a:solidFill>
              <a:schemeClr val="tx1"/>
            </a:solidFill>
          </a:ln>
        </p:spPr>
      </p:pic>
      <p:pic>
        <p:nvPicPr>
          <p:cNvPr id="20" name="19 Imagen" descr="40852f9b-4160-4018-8344-520cc17eb8e8.jpg"/>
          <p:cNvPicPr>
            <a:picLocks noChangeAspect="1"/>
          </p:cNvPicPr>
          <p:nvPr/>
        </p:nvPicPr>
        <p:blipFill>
          <a:blip r:embed="rId14" cstate="print"/>
          <a:srcRect t="28572"/>
          <a:stretch>
            <a:fillRect/>
          </a:stretch>
        </p:blipFill>
        <p:spPr>
          <a:xfrm>
            <a:off x="2928926" y="1000108"/>
            <a:ext cx="1179389" cy="1285884"/>
          </a:xfrm>
          <a:prstGeom prst="rect">
            <a:avLst/>
          </a:prstGeom>
          <a:ln w="12700" cmpd="sng">
            <a:solidFill>
              <a:schemeClr val="tx1"/>
            </a:solidFill>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536</TotalTime>
  <Words>570</Words>
  <Application>Microsoft Office PowerPoint</Application>
  <PresentationFormat>Presentación en pantalla (4:3)</PresentationFormat>
  <Paragraphs>17</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Diapositiva 1</vt:lpstr>
      <vt:lpstr>Diapositiva 2</vt:lpstr>
      <vt:lpstr>Diapositiva 3</vt:lpstr>
      <vt:lpstr>Diapositiva 4</vt:lpstr>
      <vt:lpstr>Diapositiva 5</vt:lpstr>
      <vt:lpstr>Diapositiva 6</vt:lpstr>
      <vt:lpstr>Diapositiva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Sandra</dc:creator>
  <cp:lastModifiedBy>HIGA</cp:lastModifiedBy>
  <cp:revision>69</cp:revision>
  <dcterms:created xsi:type="dcterms:W3CDTF">2020-04-21T21:56:41Z</dcterms:created>
  <dcterms:modified xsi:type="dcterms:W3CDTF">2020-08-08T01:32:36Z</dcterms:modified>
</cp:coreProperties>
</file>