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9" r:id="rId1"/>
  </p:sldMasterIdLst>
  <p:notesMasterIdLst>
    <p:notesMasterId r:id="rId9"/>
  </p:notesMasterIdLst>
  <p:sldIdLst>
    <p:sldId id="256" r:id="rId2"/>
    <p:sldId id="257" r:id="rId3"/>
    <p:sldId id="261" r:id="rId4"/>
    <p:sldId id="262" r:id="rId5"/>
    <p:sldId id="263" r:id="rId6"/>
    <p:sldId id="264" r:id="rId7"/>
    <p:sldId id="265"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3" d="100"/>
          <a:sy n="73" d="100"/>
        </p:scale>
        <p:origin x="-606"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06C21-C3E0-4A42-A286-5C3E63C4DD2F}" type="datetimeFigureOut">
              <a:rPr lang="es-AR" smtClean="0"/>
              <a:pPr/>
              <a:t>07/08/2020</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94C0D-5913-4989-BAF4-08B97ABF66B9}" type="slidenum">
              <a:rPr lang="es-AR" smtClean="0"/>
              <a:pPr/>
              <a:t>‹Nº›</a:t>
            </a:fld>
            <a:endParaRPr lang="es-AR"/>
          </a:p>
        </p:txBody>
      </p:sp>
    </p:spTree>
    <p:extLst>
      <p:ext uri="{BB962C8B-B14F-4D97-AF65-F5344CB8AC3E}">
        <p14:creationId xmlns:p14="http://schemas.microsoft.com/office/powerpoint/2010/main" xmlns="" val="3516099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16994882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18434487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3370122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26355407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94476134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39321071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22196295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311802284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183944166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6FA2B21-3FCD-4721-B95C-427943F61125}" type="datetime1">
              <a:rPr lang="en-US" smtClean="0"/>
              <a:pPr/>
              <a:t>8/7/2020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138773219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pPr/>
              <a:t>8/7/2020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274322531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pPr/>
              <a:t>8/7/2020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17964103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pPr/>
              <a:t>8/7/2020</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402166694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pPr/>
              <a:t>8/7/2020</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47623330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6FA2B21-3FCD-4721-B95C-427943F61125}" type="datetime1">
              <a:rPr lang="en-US" smtClean="0"/>
              <a:pPr/>
              <a:t>8/7/2020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20372807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6FA2B21-3FCD-4721-B95C-427943F61125}" type="datetime1">
              <a:rPr lang="en-US" smtClean="0"/>
              <a:pPr/>
              <a:t>8/7/2020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403935335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pPr/>
              <a:t>8/7/2020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34B7E4EF-A1BD-40F4-AB7B-04F084DD991D}" type="slidenum">
              <a:rPr lang="en-US" smtClean="0"/>
              <a:pPr/>
              <a:t>‹Nº›</a:t>
            </a:fld>
            <a:endParaRPr lang="en-US"/>
          </a:p>
        </p:txBody>
      </p:sp>
    </p:spTree>
    <p:extLst>
      <p:ext uri="{BB962C8B-B14F-4D97-AF65-F5344CB8AC3E}">
        <p14:creationId xmlns:p14="http://schemas.microsoft.com/office/powerpoint/2010/main" xmlns="" val="3314981772"/>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Lst>
  <p:hf sldNum="0"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jpeg"/><Relationship Id="rId5" Type="http://schemas.openxmlformats.org/officeDocument/2006/relationships/hyperlink" Target="mailto:ceciliabeatrizcaviglia@hotmail.com"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2B5804-796E-4A40-A67C-479E897AB22E}"/>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cstate="print"/>
          <a:srcRect t="284" r="-1" b="-1"/>
          <a:stretch/>
        </p:blipFill>
        <p:spPr>
          <a:xfrm flipH="1">
            <a:off x="34970457" y="8577400"/>
            <a:ext cx="2392798" cy="1335513"/>
          </a:xfrm>
          <a:prstGeom prst="rect">
            <a:avLst/>
          </a:prstGeom>
        </p:spPr>
      </p:pic>
      <p:sp>
        <p:nvSpPr>
          <p:cNvPr id="2" name="Título 1">
            <a:extLst>
              <a:ext uri="{FF2B5EF4-FFF2-40B4-BE49-F238E27FC236}">
                <a16:creationId xmlns:a16="http://schemas.microsoft.com/office/drawing/2014/main" xmlns="" id="{0C9B8DB6-F9B1-49F5-A039-7D5EF68557B8}"/>
              </a:ext>
            </a:extLst>
          </p:cNvPr>
          <p:cNvSpPr>
            <a:spLocks noGrp="1"/>
          </p:cNvSpPr>
          <p:nvPr>
            <p:ph type="ctrTitle"/>
          </p:nvPr>
        </p:nvSpPr>
        <p:spPr>
          <a:xfrm>
            <a:off x="893625" y="-122549"/>
            <a:ext cx="6962775" cy="1096118"/>
          </a:xfrm>
        </p:spPr>
        <p:txBody>
          <a:bodyPr anchor="b">
            <a:normAutofit/>
          </a:bodyPr>
          <a:lstStyle/>
          <a:p>
            <a:pPr algn="l"/>
            <a:r>
              <a:rPr lang="es-AR" sz="6000" dirty="0"/>
              <a:t>NEONATOLOGIA</a:t>
            </a:r>
            <a:endParaRPr lang="es-AR" sz="3200" dirty="0"/>
          </a:p>
        </p:txBody>
      </p:sp>
      <p:sp>
        <p:nvSpPr>
          <p:cNvPr id="3" name="Subtítulo 2">
            <a:extLst>
              <a:ext uri="{FF2B5EF4-FFF2-40B4-BE49-F238E27FC236}">
                <a16:creationId xmlns:a16="http://schemas.microsoft.com/office/drawing/2014/main" xmlns="" id="{4F13CB6C-BF09-4EAE-A0C7-A845621CCE00}"/>
              </a:ext>
            </a:extLst>
          </p:cNvPr>
          <p:cNvSpPr>
            <a:spLocks noGrp="1"/>
          </p:cNvSpPr>
          <p:nvPr>
            <p:ph type="subTitle" idx="1"/>
          </p:nvPr>
        </p:nvSpPr>
        <p:spPr>
          <a:xfrm>
            <a:off x="350676" y="973569"/>
            <a:ext cx="11684477" cy="5361243"/>
          </a:xfrm>
        </p:spPr>
        <p:txBody>
          <a:bodyPr>
            <a:normAutofit lnSpcReduction="10000"/>
          </a:bodyPr>
          <a:lstStyle/>
          <a:p>
            <a:pPr algn="l"/>
            <a:r>
              <a:rPr lang="es-AR" dirty="0"/>
              <a:t>La ciudad de Junín se encuentra ubicada en el noroeste de la Provincia de Buenos Aires (a 260km de la Capital Federal), es al cabecera del Partido homónimo. Se ubica en la confluencia de la Ruta Nacional N°7 y N°188 y la ruta Provincial N°65.</a:t>
            </a:r>
          </a:p>
          <a:p>
            <a:pPr algn="l"/>
            <a:r>
              <a:rPr lang="es-AR" dirty="0"/>
              <a:t>El Hospital Interzonal General de Agudos Abraham Piñeyro de Junín es Centro de derivación de una extensa área de la Provincia de </a:t>
            </a:r>
            <a:r>
              <a:rPr lang="es-AR" dirty="0" err="1"/>
              <a:t>Bs.As</a:t>
            </a:r>
            <a:r>
              <a:rPr lang="es-AR" dirty="0"/>
              <a:t> que incluye a la Región Sanitaria III, a además recibimos derivaciones de región sanitaria II, X y IV. </a:t>
            </a:r>
          </a:p>
          <a:p>
            <a:pPr algn="l"/>
            <a:r>
              <a:rPr lang="es-AR" dirty="0"/>
              <a:t>Presenta mas de 11000 nacimientos anuales en el Sector Publico. Recibe embarazos de alto riesgo de una zona importante de influencia.</a:t>
            </a:r>
          </a:p>
          <a:p>
            <a:pPr algn="l"/>
            <a:r>
              <a:rPr lang="es-AR" b="1" dirty="0"/>
              <a:t>Información General</a:t>
            </a:r>
          </a:p>
          <a:p>
            <a:pPr algn="l"/>
            <a:r>
              <a:rPr lang="es-AR" dirty="0"/>
              <a:t>Dirección: Lavalle 1084.</a:t>
            </a:r>
          </a:p>
          <a:p>
            <a:pPr algn="l"/>
            <a:r>
              <a:rPr lang="es-AR" dirty="0"/>
              <a:t>Director: Dr. Sebastián Meneses.</a:t>
            </a:r>
          </a:p>
          <a:p>
            <a:pPr algn="l"/>
            <a:r>
              <a:rPr lang="es-AR" dirty="0"/>
              <a:t>Docencia e Investigación: Dr. Darío </a:t>
            </a:r>
            <a:r>
              <a:rPr lang="es-AR" dirty="0" err="1"/>
              <a:t>Saponara</a:t>
            </a:r>
            <a:r>
              <a:rPr lang="es-AR" dirty="0"/>
              <a:t>.</a:t>
            </a:r>
          </a:p>
          <a:p>
            <a:pPr algn="l"/>
            <a:r>
              <a:rPr lang="es-AR" dirty="0"/>
              <a:t>Jefe de servicio: Dra. Sonia Elvira Moretta.</a:t>
            </a:r>
          </a:p>
          <a:p>
            <a:pPr algn="l"/>
            <a:r>
              <a:rPr lang="es-AR" dirty="0"/>
              <a:t>Instructor de Residente: Dra. Cecilia Beatriz </a:t>
            </a:r>
            <a:r>
              <a:rPr lang="es-AR" dirty="0" err="1"/>
              <a:t>Caviglia</a:t>
            </a:r>
            <a:r>
              <a:rPr lang="es-AR" dirty="0"/>
              <a:t> //</a:t>
            </a:r>
            <a:r>
              <a:rPr lang="es-AR" dirty="0">
                <a:hlinkClick r:id="rId5"/>
              </a:rPr>
              <a:t>ceciliabeatrizcaviglia@hotmail.com</a:t>
            </a:r>
            <a:endParaRPr lang="es-AR" dirty="0"/>
          </a:p>
          <a:p>
            <a:pPr algn="l"/>
            <a:r>
              <a:rPr lang="es-AR" dirty="0"/>
              <a:t>Jefe de Residentes: María Laura Martin //mlaurabixquert@hotmail.com</a:t>
            </a:r>
          </a:p>
          <a:p>
            <a:pPr algn="l"/>
            <a:r>
              <a:rPr lang="es-AR" dirty="0"/>
              <a:t>E-mail: doceninvest@yahoo.com.ar</a:t>
            </a:r>
          </a:p>
          <a:p>
            <a:pPr algn="l"/>
            <a:endParaRPr lang="es-AR" sz="1600" dirty="0"/>
          </a:p>
          <a:p>
            <a:pPr algn="l"/>
            <a:endParaRPr lang="es-AR" sz="1600" dirty="0"/>
          </a:p>
        </p:txBody>
      </p:sp>
      <p:pic>
        <p:nvPicPr>
          <p:cNvPr id="1026" name="Picture 2" descr="Partido de Junín - Wikipedia, la enciclopedia libre">
            <a:extLst>
              <a:ext uri="{FF2B5EF4-FFF2-40B4-BE49-F238E27FC236}">
                <a16:creationId xmlns:a16="http://schemas.microsoft.com/office/drawing/2014/main" xmlns="" id="{305C7120-9CBA-4D0A-B3C5-0541A3F3F5B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10800000" flipH="1" flipV="1">
            <a:off x="10360152" y="3621036"/>
            <a:ext cx="1675001" cy="20463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37365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6EEFF7E-ADE0-4DA2-9C86-342F51AD469A}"/>
              </a:ext>
            </a:extLst>
          </p:cNvPr>
          <p:cNvSpPr>
            <a:spLocks noGrp="1"/>
          </p:cNvSpPr>
          <p:nvPr>
            <p:ph type="title"/>
          </p:nvPr>
        </p:nvSpPr>
        <p:spPr>
          <a:xfrm>
            <a:off x="251847" y="1045380"/>
            <a:ext cx="11405502" cy="6222390"/>
          </a:xfrm>
        </p:spPr>
        <p:txBody>
          <a:bodyPr>
            <a:normAutofit fontScale="90000"/>
          </a:bodyPr>
          <a:lstStyle/>
          <a:p>
            <a:r>
              <a:rPr lang="es-AR" sz="2300" dirty="0">
                <a:solidFill>
                  <a:schemeClr val="tx2"/>
                </a:solidFill>
                <a:latin typeface="Arial" panose="020B0604020202020204" pitchFamily="34" charset="0"/>
                <a:cs typeface="Arial" panose="020B0604020202020204" pitchFamily="34" charset="0"/>
              </a:rPr>
              <a:t>El Servicio de Neonatología presenta una antigüedad de mas de 30 años. Tiene un nivel de ocupación de unidades del 85 al 90%.  Esta constituido por un Jefe de Servicio, dos Médicos de Plantas, un Medico de Consultorio Externo sano y de Alto Riesgo, ocho Médicos de Guardias Activas de 24hs, un Instructor de Residentes y un Jefe de Residentes.</a:t>
            </a:r>
            <a:br>
              <a:rPr lang="es-AR" sz="2300" dirty="0">
                <a:solidFill>
                  <a:schemeClr val="tx2"/>
                </a:solidFill>
                <a:latin typeface="Arial" panose="020B0604020202020204" pitchFamily="34" charset="0"/>
                <a:cs typeface="Arial" panose="020B0604020202020204" pitchFamily="34" charset="0"/>
              </a:rPr>
            </a:br>
            <a:r>
              <a:rPr lang="es-AR" sz="2300" dirty="0">
                <a:solidFill>
                  <a:schemeClr val="tx2"/>
                </a:solidFill>
                <a:latin typeface="Arial" panose="020B0604020202020204" pitchFamily="34" charset="0"/>
                <a:cs typeface="Arial" panose="020B0604020202020204" pitchFamily="34" charset="0"/>
              </a:rPr>
              <a:t/>
            </a:r>
            <a:br>
              <a:rPr lang="es-AR" sz="2300" dirty="0">
                <a:solidFill>
                  <a:schemeClr val="tx2"/>
                </a:solidFill>
                <a:latin typeface="Arial" panose="020B0604020202020204" pitchFamily="34" charset="0"/>
                <a:cs typeface="Arial" panose="020B0604020202020204" pitchFamily="34" charset="0"/>
              </a:rPr>
            </a:br>
            <a:r>
              <a:rPr lang="es-AR" sz="2300" dirty="0">
                <a:solidFill>
                  <a:schemeClr val="tx2"/>
                </a:solidFill>
                <a:latin typeface="Arial" panose="020B0604020202020204" pitchFamily="34" charset="0"/>
                <a:cs typeface="Arial" panose="020B0604020202020204" pitchFamily="34" charset="0"/>
              </a:rPr>
              <a:t>Todos los profesionales del Servicio participan en las Actividades Docentes. </a:t>
            </a:r>
            <a:br>
              <a:rPr lang="es-AR" sz="2300" dirty="0">
                <a:solidFill>
                  <a:schemeClr val="tx2"/>
                </a:solidFill>
                <a:latin typeface="Arial" panose="020B0604020202020204" pitchFamily="34" charset="0"/>
                <a:cs typeface="Arial" panose="020B0604020202020204" pitchFamily="34" charset="0"/>
              </a:rPr>
            </a:br>
            <a:r>
              <a:rPr lang="es-AR" sz="2300" dirty="0">
                <a:solidFill>
                  <a:schemeClr val="tx2"/>
                </a:solidFill>
                <a:latin typeface="Arial" panose="020B0604020202020204" pitchFamily="34" charset="0"/>
                <a:cs typeface="Arial" panose="020B0604020202020204" pitchFamily="34" charset="0"/>
              </a:rPr>
              <a:t> </a:t>
            </a:r>
            <a:br>
              <a:rPr lang="es-AR" sz="2300" dirty="0">
                <a:solidFill>
                  <a:schemeClr val="tx2"/>
                </a:solidFill>
                <a:latin typeface="Arial" panose="020B0604020202020204" pitchFamily="34" charset="0"/>
                <a:cs typeface="Arial" panose="020B0604020202020204" pitchFamily="34" charset="0"/>
              </a:rPr>
            </a:br>
            <a:r>
              <a:rPr lang="es-AR" sz="2300" dirty="0">
                <a:solidFill>
                  <a:schemeClr val="tx2"/>
                </a:solidFill>
              </a:rPr>
              <a:t>El servicio pertenece a un nivel de atención III y consta de Áreas de Cuidados Intensivos, de Cuidados Intermedios y de Cuidados Básicos. </a:t>
            </a:r>
            <a:br>
              <a:rPr lang="es-AR" sz="2300" dirty="0">
                <a:solidFill>
                  <a:schemeClr val="tx2"/>
                </a:solidFill>
              </a:rPr>
            </a:br>
            <a:r>
              <a:rPr lang="es-AR" sz="2300" dirty="0">
                <a:solidFill>
                  <a:schemeClr val="tx2"/>
                </a:solidFill>
              </a:rPr>
              <a:t/>
            </a:r>
            <a:br>
              <a:rPr lang="es-AR" sz="2300" dirty="0">
                <a:solidFill>
                  <a:schemeClr val="tx2"/>
                </a:solidFill>
              </a:rPr>
            </a:br>
            <a:r>
              <a:rPr lang="es-AR" sz="2300" dirty="0">
                <a:solidFill>
                  <a:schemeClr val="tx2"/>
                </a:solidFill>
              </a:rPr>
              <a:t>Además cuenta con Consultorio Externo : control de Recién Nacidos Sano y Alto Riesgo, Staff para Médicos, Habitaciones para Residentes y Médicos de Guardia y Zona Administrativa con computadora.   </a:t>
            </a:r>
            <a:r>
              <a:rPr lang="es-AR" sz="2200" dirty="0">
                <a:solidFill>
                  <a:schemeClr val="tx2"/>
                </a:solidFill>
              </a:rPr>
              <a:t>                                                                                                                                                                           </a:t>
            </a:r>
            <a:r>
              <a:rPr lang="es-AR" sz="2000" dirty="0"/>
              <a:t/>
            </a:r>
            <a:br>
              <a:rPr lang="es-AR" sz="2000" dirty="0"/>
            </a:br>
            <a:r>
              <a:rPr lang="es-AR" sz="2000" dirty="0"/>
              <a:t/>
            </a:r>
            <a:br>
              <a:rPr lang="es-AR" sz="2000" dirty="0"/>
            </a:br>
            <a:r>
              <a:rPr lang="es-AR" sz="2000" dirty="0"/>
              <a:t/>
            </a:r>
            <a:br>
              <a:rPr lang="es-AR" sz="2000" dirty="0"/>
            </a:br>
            <a:r>
              <a:rPr lang="es-AR" sz="2000" dirty="0"/>
              <a:t/>
            </a:r>
            <a:br>
              <a:rPr lang="es-AR" sz="2000" dirty="0"/>
            </a:br>
            <a:r>
              <a:rPr lang="es-AR" sz="2000" dirty="0"/>
              <a:t/>
            </a:r>
            <a:br>
              <a:rPr lang="es-AR" sz="2000" dirty="0"/>
            </a:br>
            <a:r>
              <a:rPr lang="es-AR" sz="2000" dirty="0"/>
              <a:t/>
            </a:r>
            <a:br>
              <a:rPr lang="es-AR" sz="2000" dirty="0"/>
            </a:br>
            <a:r>
              <a:rPr lang="es-AR" sz="2000" dirty="0"/>
              <a:t/>
            </a:r>
            <a:br>
              <a:rPr lang="es-AR" sz="2000" dirty="0"/>
            </a:br>
            <a:endParaRPr lang="es-AR" sz="2000"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44DF8E15-EE62-4FD5-A103-F25A5166CCF7}"/>
              </a:ext>
            </a:extLst>
          </p:cNvPr>
          <p:cNvSpPr/>
          <p:nvPr/>
        </p:nvSpPr>
        <p:spPr>
          <a:xfrm>
            <a:off x="393249" y="103694"/>
            <a:ext cx="9405861" cy="923330"/>
          </a:xfrm>
          <a:prstGeom prst="rect">
            <a:avLst/>
          </a:prstGeom>
          <a:noFill/>
        </p:spPr>
        <p:txBody>
          <a:bodyPr wrap="squar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Perfil asistencial del servicio</a:t>
            </a:r>
          </a:p>
        </p:txBody>
      </p:sp>
    </p:spTree>
    <p:extLst>
      <p:ext uri="{BB962C8B-B14F-4D97-AF65-F5344CB8AC3E}">
        <p14:creationId xmlns:p14="http://schemas.microsoft.com/office/powerpoint/2010/main" xmlns="" val="832039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66BCA8E6-DE63-4FD9-96F5-88B78B54BA6A}"/>
              </a:ext>
            </a:extLst>
          </p:cNvPr>
          <p:cNvSpPr/>
          <p:nvPr/>
        </p:nvSpPr>
        <p:spPr>
          <a:xfrm>
            <a:off x="509048" y="66485"/>
            <a:ext cx="6820330"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Actividad asistencial</a:t>
            </a:r>
          </a:p>
        </p:txBody>
      </p:sp>
      <p:sp>
        <p:nvSpPr>
          <p:cNvPr id="7" name="CuadroTexto 6">
            <a:extLst>
              <a:ext uri="{FF2B5EF4-FFF2-40B4-BE49-F238E27FC236}">
                <a16:creationId xmlns:a16="http://schemas.microsoft.com/office/drawing/2014/main" xmlns="" id="{CD221E70-026C-4C06-8773-5F85FF8DDDA3}"/>
              </a:ext>
            </a:extLst>
          </p:cNvPr>
          <p:cNvSpPr txBox="1"/>
          <p:nvPr/>
        </p:nvSpPr>
        <p:spPr>
          <a:xfrm>
            <a:off x="4512816" y="4205917"/>
            <a:ext cx="7679184" cy="2862322"/>
          </a:xfrm>
          <a:prstGeom prst="rect">
            <a:avLst/>
          </a:prstGeom>
          <a:noFill/>
        </p:spPr>
        <p:txBody>
          <a:bodyPr wrap="square" rtlCol="0">
            <a:spAutoFit/>
          </a:bodyPr>
          <a:lstStyle/>
          <a:p>
            <a:r>
              <a:rPr lang="es-AR" dirty="0"/>
              <a:t>Integramos la RED Nacional de  Cardiopatías  Congénitas</a:t>
            </a:r>
            <a:br>
              <a:rPr lang="es-AR" dirty="0"/>
            </a:br>
            <a:r>
              <a:rPr lang="es-AR" dirty="0"/>
              <a:t>Integramos la RED Nacional de Anomalías Congénitas RENAC</a:t>
            </a:r>
            <a:br>
              <a:rPr lang="es-AR" dirty="0"/>
            </a:br>
            <a:r>
              <a:rPr lang="es-AR" dirty="0"/>
              <a:t>Oftalmología (seguimientos de ROP)</a:t>
            </a:r>
            <a:br>
              <a:rPr lang="es-AR" dirty="0"/>
            </a:br>
            <a:r>
              <a:rPr lang="es-AR" dirty="0"/>
              <a:t>Infectología  neonatal y pediátrica</a:t>
            </a:r>
            <a:br>
              <a:rPr lang="es-AR" dirty="0"/>
            </a:br>
            <a:r>
              <a:rPr lang="es-AR" dirty="0">
                <a:solidFill>
                  <a:schemeClr val="tx2"/>
                </a:solidFill>
              </a:rPr>
              <a:t>Servicio de Maternidad con Recepción de Partos Cesáreas</a:t>
            </a:r>
            <a:r>
              <a:rPr lang="es-AR" dirty="0"/>
              <a:t/>
            </a:r>
            <a:br>
              <a:rPr lang="es-AR" dirty="0"/>
            </a:br>
            <a:r>
              <a:rPr lang="es-AR" dirty="0"/>
              <a:t>Programa de prevención de VSR  mediante la administración de PVZ</a:t>
            </a:r>
            <a:br>
              <a:rPr lang="es-AR" dirty="0"/>
            </a:br>
            <a:r>
              <a:rPr lang="es-AR" dirty="0"/>
              <a:t>Programa de Pesquisa de Errores Congénitos </a:t>
            </a:r>
            <a:br>
              <a:rPr lang="es-AR" dirty="0"/>
            </a:br>
            <a:r>
              <a:rPr lang="es-AR" dirty="0"/>
              <a:t>Seguimiento de recién nacidos de madres  HIV positivas</a:t>
            </a:r>
            <a:br>
              <a:rPr lang="es-AR" dirty="0"/>
            </a:br>
            <a:r>
              <a:rPr lang="es-AR" dirty="0"/>
              <a:t>Seguimiento de Recién Nacidos  de madres VDRL positivas</a:t>
            </a:r>
            <a:r>
              <a:rPr lang="es-AR" sz="1800" dirty="0"/>
              <a:t/>
            </a:r>
            <a:br>
              <a:rPr lang="es-AR" sz="1800" dirty="0"/>
            </a:br>
            <a:endParaRPr lang="es-AR" dirty="0"/>
          </a:p>
        </p:txBody>
      </p:sp>
      <p:sp>
        <p:nvSpPr>
          <p:cNvPr id="10" name="CuadroTexto 9">
            <a:extLst>
              <a:ext uri="{FF2B5EF4-FFF2-40B4-BE49-F238E27FC236}">
                <a16:creationId xmlns:a16="http://schemas.microsoft.com/office/drawing/2014/main" xmlns="" id="{084C8C14-45F3-4580-A2FC-D9C9CEACE257}"/>
              </a:ext>
            </a:extLst>
          </p:cNvPr>
          <p:cNvSpPr txBox="1"/>
          <p:nvPr/>
        </p:nvSpPr>
        <p:spPr>
          <a:xfrm>
            <a:off x="321786" y="982934"/>
            <a:ext cx="11126502" cy="5632311"/>
          </a:xfrm>
          <a:prstGeom prst="rect">
            <a:avLst/>
          </a:prstGeom>
          <a:noFill/>
        </p:spPr>
        <p:txBody>
          <a:bodyPr wrap="square" rtlCol="0">
            <a:spAutoFit/>
          </a:bodyPr>
          <a:lstStyle/>
          <a:p>
            <a:r>
              <a:rPr lang="es-AR" sz="1800" dirty="0">
                <a:solidFill>
                  <a:schemeClr val="tx2"/>
                </a:solidFill>
              </a:rPr>
              <a:t>El Medico Neonatólogo es un profesional especializado formado para reconocer el perfil epidemiológico de la población al cual asiste e interviene en los tres niveles de atención para dar respuestas a los problemas, particularmente aquellos detectados como prevalentes en el contexto donde realiza la practica profesional.</a:t>
            </a:r>
            <a:br>
              <a:rPr lang="es-AR" sz="1800" dirty="0">
                <a:solidFill>
                  <a:schemeClr val="tx2"/>
                </a:solidFill>
              </a:rPr>
            </a:br>
            <a:r>
              <a:rPr lang="es-AR" sz="1800" dirty="0">
                <a:solidFill>
                  <a:schemeClr val="tx2"/>
                </a:solidFill>
              </a:rPr>
              <a:t/>
            </a:r>
            <a:br>
              <a:rPr lang="es-AR" sz="1800" dirty="0">
                <a:solidFill>
                  <a:schemeClr val="tx2"/>
                </a:solidFill>
              </a:rPr>
            </a:br>
            <a:r>
              <a:rPr lang="es-AR" sz="1800" dirty="0">
                <a:solidFill>
                  <a:schemeClr val="tx2"/>
                </a:solidFill>
              </a:rPr>
              <a:t>La RESIDENCIA de NEONATOLOGÍA: Tiene como fin capacitar a los médicos pediatras que hayan completado su formación en Clínica Pediátrica para ejercer la Neonatología en los tres niveles de atención. Así también a resolver los problemas mas complejos de la perinatología desde el momento del parto, la atención de la patología durante el periodo agudo, y la utilización de tecnología.</a:t>
            </a:r>
            <a:br>
              <a:rPr lang="es-AR" sz="1800" dirty="0">
                <a:solidFill>
                  <a:schemeClr val="tx2"/>
                </a:solidFill>
              </a:rPr>
            </a:br>
            <a:r>
              <a:rPr lang="es-AR" sz="1800" dirty="0">
                <a:solidFill>
                  <a:schemeClr val="tx2"/>
                </a:solidFill>
              </a:rPr>
              <a:t/>
            </a:r>
            <a:br>
              <a:rPr lang="es-AR" sz="1800" dirty="0">
                <a:solidFill>
                  <a:schemeClr val="tx2"/>
                </a:solidFill>
              </a:rPr>
            </a:br>
            <a:r>
              <a:rPr lang="es-AR" sz="1800" dirty="0">
                <a:solidFill>
                  <a:schemeClr val="tx2"/>
                </a:solidFill>
              </a:rPr>
              <a:t>Este HIGA ofrece:</a:t>
            </a:r>
            <a:br>
              <a:rPr lang="es-AR" sz="1800" dirty="0">
                <a:solidFill>
                  <a:schemeClr val="tx2"/>
                </a:solidFill>
              </a:rPr>
            </a:br>
            <a:r>
              <a:rPr lang="es-AR" sz="1800" dirty="0">
                <a:solidFill>
                  <a:schemeClr val="tx2"/>
                </a:solidFill>
              </a:rPr>
              <a:t/>
            </a:r>
            <a:br>
              <a:rPr lang="es-AR" sz="1800" dirty="0">
                <a:solidFill>
                  <a:schemeClr val="tx2"/>
                </a:solidFill>
              </a:rPr>
            </a:br>
            <a:r>
              <a:rPr lang="es-AR" sz="1800" dirty="0">
                <a:solidFill>
                  <a:schemeClr val="tx2"/>
                </a:solidFill>
              </a:rPr>
              <a:t>Centro de derivación regional</a:t>
            </a:r>
            <a:br>
              <a:rPr lang="es-AR" sz="1800" dirty="0">
                <a:solidFill>
                  <a:schemeClr val="tx2"/>
                </a:solidFill>
              </a:rPr>
            </a:br>
            <a:r>
              <a:rPr lang="es-AR" sz="1800" dirty="0">
                <a:solidFill>
                  <a:schemeClr val="tx2"/>
                </a:solidFill>
              </a:rPr>
              <a:t>Servicio integrado al modelo MSCF </a:t>
            </a:r>
            <a:br>
              <a:rPr lang="es-AR" sz="1800" dirty="0">
                <a:solidFill>
                  <a:schemeClr val="tx2"/>
                </a:solidFill>
              </a:rPr>
            </a:br>
            <a:r>
              <a:rPr lang="es-AR" sz="1800" dirty="0">
                <a:solidFill>
                  <a:schemeClr val="tx2"/>
                </a:solidFill>
              </a:rPr>
              <a:t>Neurología neonatal y pediátrica </a:t>
            </a:r>
            <a:br>
              <a:rPr lang="es-AR" sz="1800" dirty="0">
                <a:solidFill>
                  <a:schemeClr val="tx2"/>
                </a:solidFill>
              </a:rPr>
            </a:br>
            <a:r>
              <a:rPr lang="es-AR" sz="1800" dirty="0">
                <a:solidFill>
                  <a:schemeClr val="tx2"/>
                </a:solidFill>
              </a:rPr>
              <a:t>Endoscopia neonatal y pediátrica</a:t>
            </a:r>
            <a:br>
              <a:rPr lang="es-AR" sz="1800" dirty="0">
                <a:solidFill>
                  <a:schemeClr val="tx2"/>
                </a:solidFill>
              </a:rPr>
            </a:br>
            <a:r>
              <a:rPr lang="es-AR" sz="1800" dirty="0">
                <a:solidFill>
                  <a:schemeClr val="tx2"/>
                </a:solidFill>
              </a:rPr>
              <a:t>Ecografía </a:t>
            </a:r>
            <a:r>
              <a:rPr lang="es-AR" sz="1800" dirty="0">
                <a:solidFill>
                  <a:schemeClr val="tx2"/>
                </a:solidFill>
                <a:latin typeface="+mn-lt"/>
              </a:rPr>
              <a:t>neonatal</a:t>
            </a:r>
            <a:r>
              <a:rPr lang="es-AR" sz="1800" dirty="0">
                <a:solidFill>
                  <a:schemeClr val="tx2"/>
                </a:solidFill>
              </a:rPr>
              <a:t> y pediátrica </a:t>
            </a:r>
            <a:br>
              <a:rPr lang="es-AR" sz="1800" dirty="0">
                <a:solidFill>
                  <a:schemeClr val="tx2"/>
                </a:solidFill>
              </a:rPr>
            </a:br>
            <a:r>
              <a:rPr lang="es-AR" sz="1800" dirty="0">
                <a:solidFill>
                  <a:schemeClr val="tx2"/>
                </a:solidFill>
              </a:rPr>
              <a:t>Cardiología</a:t>
            </a:r>
            <a:br>
              <a:rPr lang="es-AR" sz="1800" dirty="0">
                <a:solidFill>
                  <a:schemeClr val="tx2"/>
                </a:solidFill>
              </a:rPr>
            </a:br>
            <a:r>
              <a:rPr lang="es-AR" sz="1800" dirty="0">
                <a:solidFill>
                  <a:schemeClr val="tx2"/>
                </a:solidFill>
              </a:rPr>
              <a:t>Cirugía neonatal  pediátrica</a:t>
            </a:r>
            <a:br>
              <a:rPr lang="es-AR" sz="1800" dirty="0">
                <a:solidFill>
                  <a:schemeClr val="tx2"/>
                </a:solidFill>
              </a:rPr>
            </a:br>
            <a:r>
              <a:rPr lang="es-AR" sz="1800" dirty="0"/>
              <a:t>Pesquisa de Hipoacusias (OEA)</a:t>
            </a:r>
            <a:endParaRPr lang="es-AR" dirty="0"/>
          </a:p>
        </p:txBody>
      </p:sp>
    </p:spTree>
    <p:extLst>
      <p:ext uri="{BB962C8B-B14F-4D97-AF65-F5344CB8AC3E}">
        <p14:creationId xmlns:p14="http://schemas.microsoft.com/office/powerpoint/2010/main" xmlns="" val="1233699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27E73B3-31B6-4330-89CD-6D3C6860662A}"/>
              </a:ext>
            </a:extLst>
          </p:cNvPr>
          <p:cNvSpPr>
            <a:spLocks noGrp="1"/>
          </p:cNvSpPr>
          <p:nvPr>
            <p:ph type="title"/>
          </p:nvPr>
        </p:nvSpPr>
        <p:spPr>
          <a:xfrm>
            <a:off x="461913" y="795977"/>
            <a:ext cx="10757555" cy="5995440"/>
          </a:xfrm>
        </p:spPr>
        <p:txBody>
          <a:bodyPr>
            <a:normAutofit fontScale="90000"/>
          </a:bodyPr>
          <a:lstStyle/>
          <a:p>
            <a:r>
              <a:rPr lang="es-AR" sz="1900" dirty="0">
                <a:solidFill>
                  <a:schemeClr val="tx2"/>
                </a:solidFill>
              </a:rPr>
              <a:t>La Actividad de formación de esta residencia se desarrollan durante 5 años (3 años de pediatría y 2 años de neonatología). Está acreditada por la Provincia de  Buenos Aires. Durante los tres primeros años estas se ajustaran al programa de de la Residencia de Pediatría. </a:t>
            </a:r>
            <a:br>
              <a:rPr lang="es-AR" sz="1900" dirty="0">
                <a:solidFill>
                  <a:schemeClr val="tx2"/>
                </a:solidFill>
              </a:rPr>
            </a:br>
            <a:r>
              <a:rPr lang="es-AR" sz="1900" b="1" dirty="0">
                <a:solidFill>
                  <a:schemeClr val="tx2"/>
                </a:solidFill>
              </a:rPr>
              <a:t/>
            </a:r>
            <a:br>
              <a:rPr lang="es-AR" sz="1900" b="1" dirty="0">
                <a:solidFill>
                  <a:schemeClr val="tx2"/>
                </a:solidFill>
              </a:rPr>
            </a:br>
            <a:r>
              <a:rPr lang="es-AR" sz="1900" b="1" dirty="0">
                <a:solidFill>
                  <a:schemeClr val="tx2"/>
                </a:solidFill>
              </a:rPr>
              <a:t>Se otorga doble titulo de especialidad (el profesional se encuentra capacitado para desarrollarse en ambas profesiones)</a:t>
            </a:r>
            <a:r>
              <a:rPr lang="es-AR" sz="1900" dirty="0">
                <a:solidFill>
                  <a:schemeClr val="tx2"/>
                </a:solidFill>
              </a:rPr>
              <a:t/>
            </a:r>
            <a:br>
              <a:rPr lang="es-AR" sz="1900" dirty="0">
                <a:solidFill>
                  <a:schemeClr val="tx2"/>
                </a:solidFill>
              </a:rPr>
            </a:br>
            <a:r>
              <a:rPr lang="es-AR" sz="1900" dirty="0">
                <a:solidFill>
                  <a:schemeClr val="tx2"/>
                </a:solidFill>
              </a:rPr>
              <a:t/>
            </a:r>
            <a:br>
              <a:rPr lang="es-AR" sz="1900" dirty="0">
                <a:solidFill>
                  <a:schemeClr val="tx2"/>
                </a:solidFill>
              </a:rPr>
            </a:br>
            <a:r>
              <a:rPr lang="es-AR" sz="1900" dirty="0">
                <a:solidFill>
                  <a:schemeClr val="tx2"/>
                </a:solidFill>
              </a:rPr>
              <a:t>Las Actividades Asistenciales Teórico Practicas se efectivizan de lunes a sábado de 8 a 12 hs bajo responsabilidad y supervisión de médicos de planta, o jefe de servicio con la colaboración del instructor y jefe de residente. Su objetivo es formar para la intervención adecuada, en el Marco de un Sistema de asistencia Asistida, que permita la inclusión gradual de un residente en las diferentes actividades.</a:t>
            </a:r>
            <a:br>
              <a:rPr lang="es-AR" sz="1900" dirty="0">
                <a:solidFill>
                  <a:schemeClr val="tx2"/>
                </a:solidFill>
              </a:rPr>
            </a:br>
            <a:r>
              <a:rPr lang="es-AR" sz="1900" dirty="0">
                <a:solidFill>
                  <a:schemeClr val="tx2"/>
                </a:solidFill>
              </a:rPr>
              <a:t/>
            </a:r>
            <a:br>
              <a:rPr lang="es-AR" sz="1900" dirty="0">
                <a:solidFill>
                  <a:schemeClr val="tx2"/>
                </a:solidFill>
              </a:rPr>
            </a:br>
            <a:r>
              <a:rPr lang="es-AR" sz="1900" b="1" dirty="0">
                <a:solidFill>
                  <a:schemeClr val="tx2"/>
                </a:solidFill>
              </a:rPr>
              <a:t>GUARDIAS: </a:t>
            </a:r>
            <a:r>
              <a:rPr lang="es-AR" sz="1900" dirty="0">
                <a:solidFill>
                  <a:schemeClr val="tx2"/>
                </a:solidFill>
              </a:rPr>
              <a:t>forman parte de la actividad asistencial. No se podrá exceder la realización de 8 guardias programadas mensuales, con 48 hs entre las mismas</a:t>
            </a:r>
            <a:r>
              <a:rPr lang="es-AR" sz="1900" b="1" dirty="0">
                <a:solidFill>
                  <a:schemeClr val="tx2"/>
                </a:solidFill>
              </a:rPr>
              <a:t>. Además se cuenta con descanso de actividad asistencial en </a:t>
            </a:r>
            <a:r>
              <a:rPr lang="es-AR" sz="1900" b="1" dirty="0" err="1">
                <a:solidFill>
                  <a:schemeClr val="tx2"/>
                </a:solidFill>
              </a:rPr>
              <a:t>pos-guardia</a:t>
            </a:r>
            <a:r>
              <a:rPr lang="es-AR" sz="1900" b="1" dirty="0">
                <a:solidFill>
                  <a:schemeClr val="tx2"/>
                </a:solidFill>
              </a:rPr>
              <a:t>.</a:t>
            </a:r>
            <a:r>
              <a:rPr lang="es-AR" sz="1900" dirty="0">
                <a:solidFill>
                  <a:schemeClr val="tx2"/>
                </a:solidFill>
              </a:rPr>
              <a:t/>
            </a:r>
            <a:br>
              <a:rPr lang="es-AR" sz="1900" dirty="0">
                <a:solidFill>
                  <a:schemeClr val="tx2"/>
                </a:solidFill>
              </a:rPr>
            </a:br>
            <a:r>
              <a:rPr lang="es-AR" sz="1900" dirty="0">
                <a:solidFill>
                  <a:schemeClr val="tx2"/>
                </a:solidFill>
              </a:rPr>
              <a:t/>
            </a:r>
            <a:br>
              <a:rPr lang="es-AR" sz="1900" dirty="0">
                <a:solidFill>
                  <a:schemeClr val="tx2"/>
                </a:solidFill>
              </a:rPr>
            </a:br>
            <a:r>
              <a:rPr lang="es-AR" sz="1900" dirty="0">
                <a:solidFill>
                  <a:schemeClr val="tx2"/>
                </a:solidFill>
              </a:rPr>
              <a:t>Las </a:t>
            </a:r>
            <a:r>
              <a:rPr lang="es-AR" sz="1900" b="1" dirty="0">
                <a:solidFill>
                  <a:schemeClr val="tx2"/>
                </a:solidFill>
              </a:rPr>
              <a:t>ROTACIONES</a:t>
            </a:r>
            <a:r>
              <a:rPr lang="es-AR" sz="1900" dirty="0">
                <a:solidFill>
                  <a:schemeClr val="tx2"/>
                </a:solidFill>
              </a:rPr>
              <a:t> tienen como objetivos completar y ampliar los conocimientos y facilitar la formación integral del residente. Durante la residencia de neonatología se realizaran 2 rotaciones correspondientes a cada año, con un mínimo de 2 meses y un máximo de 4 meses. Las cuales se pueden realizar a nivel nacional y también en el extranjero.</a:t>
            </a:r>
            <a:br>
              <a:rPr lang="es-AR" sz="1900" dirty="0">
                <a:solidFill>
                  <a:schemeClr val="tx2"/>
                </a:solidFill>
              </a:rPr>
            </a:br>
            <a:r>
              <a:rPr lang="es-AR" sz="1900" dirty="0">
                <a:solidFill>
                  <a:schemeClr val="tx2"/>
                </a:solidFill>
              </a:rPr>
              <a:t> </a:t>
            </a:r>
            <a:br>
              <a:rPr lang="es-AR" sz="1900" dirty="0">
                <a:solidFill>
                  <a:schemeClr val="tx2"/>
                </a:solidFill>
              </a:rPr>
            </a:br>
            <a:r>
              <a:rPr lang="es-AR" sz="1600" dirty="0"/>
              <a:t/>
            </a:r>
            <a:br>
              <a:rPr lang="es-AR" sz="1600" dirty="0"/>
            </a:br>
            <a:r>
              <a:rPr lang="es-AR" sz="1600" dirty="0"/>
              <a:t/>
            </a:r>
            <a:br>
              <a:rPr lang="es-AR" sz="1600" dirty="0"/>
            </a:br>
            <a:r>
              <a:rPr lang="es-AR" sz="1600" dirty="0"/>
              <a:t/>
            </a:r>
            <a:br>
              <a:rPr lang="es-AR" sz="1600" dirty="0"/>
            </a:br>
            <a:r>
              <a:rPr lang="es-AR" sz="1600" dirty="0"/>
              <a:t>-</a:t>
            </a:r>
          </a:p>
        </p:txBody>
      </p:sp>
      <p:sp>
        <p:nvSpPr>
          <p:cNvPr id="3" name="Rectángulo 2">
            <a:extLst>
              <a:ext uri="{FF2B5EF4-FFF2-40B4-BE49-F238E27FC236}">
                <a16:creationId xmlns:a16="http://schemas.microsoft.com/office/drawing/2014/main" xmlns="" id="{39B3D219-4268-431B-905C-B20712902B88}"/>
              </a:ext>
            </a:extLst>
          </p:cNvPr>
          <p:cNvSpPr/>
          <p:nvPr/>
        </p:nvSpPr>
        <p:spPr>
          <a:xfrm>
            <a:off x="461913" y="0"/>
            <a:ext cx="6850786"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Actividad académica</a:t>
            </a:r>
          </a:p>
        </p:txBody>
      </p:sp>
    </p:spTree>
    <p:extLst>
      <p:ext uri="{BB962C8B-B14F-4D97-AF65-F5344CB8AC3E}">
        <p14:creationId xmlns:p14="http://schemas.microsoft.com/office/powerpoint/2010/main" xmlns="" val="161363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0EE27CF-07A9-4628-85AC-4927B6DABDC8}"/>
              </a:ext>
            </a:extLst>
          </p:cNvPr>
          <p:cNvSpPr>
            <a:spLocks noGrp="1"/>
          </p:cNvSpPr>
          <p:nvPr>
            <p:ph type="title"/>
          </p:nvPr>
        </p:nvSpPr>
        <p:spPr>
          <a:xfrm>
            <a:off x="677334" y="378780"/>
            <a:ext cx="8596668" cy="872971"/>
          </a:xfrm>
        </p:spPr>
        <p:txBody>
          <a:bodyPr/>
          <a:lstStyle/>
          <a:p>
            <a:r>
              <a:rPr lang="es-AR" dirty="0"/>
              <a:t>Actividad de Investigación</a:t>
            </a:r>
          </a:p>
        </p:txBody>
      </p:sp>
      <p:sp>
        <p:nvSpPr>
          <p:cNvPr id="3" name="Marcador de contenido 2">
            <a:extLst>
              <a:ext uri="{FF2B5EF4-FFF2-40B4-BE49-F238E27FC236}">
                <a16:creationId xmlns:a16="http://schemas.microsoft.com/office/drawing/2014/main" xmlns="" id="{A78C5995-FEAF-4326-BE69-B87EBFA05B6F}"/>
              </a:ext>
            </a:extLst>
          </p:cNvPr>
          <p:cNvSpPr>
            <a:spLocks noGrp="1"/>
          </p:cNvSpPr>
          <p:nvPr>
            <p:ph idx="1"/>
          </p:nvPr>
        </p:nvSpPr>
        <p:spPr>
          <a:xfrm>
            <a:off x="677334" y="1491449"/>
            <a:ext cx="8596668" cy="4549913"/>
          </a:xfrm>
        </p:spPr>
        <p:txBody>
          <a:bodyPr>
            <a:normAutofit/>
          </a:bodyPr>
          <a:lstStyle/>
          <a:p>
            <a:pPr marL="0" indent="0">
              <a:buNone/>
            </a:pPr>
            <a:r>
              <a:rPr lang="es-AR" sz="1800" dirty="0">
                <a:solidFill>
                  <a:schemeClr val="tx2"/>
                </a:solidFill>
              </a:rPr>
              <a:t>Las ACTVIDADES DOCENTES, de ESTUDIOS e INVESTIGACIÓN se desarrollan de lunes a viernes de 13 a 17hs. Tienen como objetivo desarrollar los contenidos programados previstos para la especialidad, integrar los conocimientos teóricos con los prácticos, promover la reflexión crítica respecto de la practica profesional y desarrollar conocimientos a partir del trabajo concreto.</a:t>
            </a:r>
            <a:br>
              <a:rPr lang="es-AR" sz="1800" dirty="0">
                <a:solidFill>
                  <a:schemeClr val="tx2"/>
                </a:solidFill>
              </a:rPr>
            </a:br>
            <a:r>
              <a:rPr lang="es-AR" dirty="0"/>
              <a:t> </a:t>
            </a:r>
          </a:p>
          <a:p>
            <a:pPr marL="0" indent="0">
              <a:buNone/>
            </a:pPr>
            <a:r>
              <a:rPr lang="es-AR" dirty="0"/>
              <a:t>La Residencia forma partes y ejecuta trabajos</a:t>
            </a:r>
            <a:r>
              <a:rPr lang="es-AR" b="1" dirty="0"/>
              <a:t> proyectos de investigación </a:t>
            </a:r>
            <a:r>
              <a:rPr lang="es-AR" dirty="0"/>
              <a:t>en forma interdisciplinaria con los diferentes servicios. </a:t>
            </a:r>
          </a:p>
          <a:p>
            <a:pPr marL="0" indent="0">
              <a:buNone/>
            </a:pPr>
            <a:r>
              <a:rPr lang="es-AR" dirty="0"/>
              <a:t>Realización de ateneos del servicio y con otros servicios.</a:t>
            </a:r>
          </a:p>
          <a:p>
            <a:pPr marL="0" indent="0">
              <a:buNone/>
            </a:pPr>
            <a:r>
              <a:rPr lang="es-AR" dirty="0"/>
              <a:t>Participa en forma activa y pasiva de congresos.</a:t>
            </a:r>
          </a:p>
          <a:p>
            <a:pPr marL="0" indent="0">
              <a:buNone/>
            </a:pPr>
            <a:r>
              <a:rPr lang="es-AR" dirty="0"/>
              <a:t>Talleres de practicas habituales.</a:t>
            </a:r>
          </a:p>
        </p:txBody>
      </p:sp>
    </p:spTree>
    <p:extLst>
      <p:ext uri="{BB962C8B-B14F-4D97-AF65-F5344CB8AC3E}">
        <p14:creationId xmlns:p14="http://schemas.microsoft.com/office/powerpoint/2010/main" xmlns="" val="17142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6DB44564-406A-4334-B3E5-A8F079DD6CAE}"/>
              </a:ext>
            </a:extLst>
          </p:cNvPr>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905521" y="1369683"/>
            <a:ext cx="3999791" cy="2999843"/>
          </a:xfrm>
        </p:spPr>
      </p:pic>
      <p:pic>
        <p:nvPicPr>
          <p:cNvPr id="8" name="Marcador de contenido 7">
            <a:extLst>
              <a:ext uri="{FF2B5EF4-FFF2-40B4-BE49-F238E27FC236}">
                <a16:creationId xmlns:a16="http://schemas.microsoft.com/office/drawing/2014/main" xmlns="" id="{47108FB9-2B28-4154-A319-BD2E7AF4EED8}"/>
              </a:ext>
            </a:extLst>
          </p:cNvPr>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5238753" y="2393419"/>
            <a:ext cx="4184650" cy="3138487"/>
          </a:xfrm>
        </p:spPr>
      </p:pic>
    </p:spTree>
    <p:extLst>
      <p:ext uri="{BB962C8B-B14F-4D97-AF65-F5344CB8AC3E}">
        <p14:creationId xmlns:p14="http://schemas.microsoft.com/office/powerpoint/2010/main" xmlns="" val="100316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Marcador de contenido 19">
            <a:extLst>
              <a:ext uri="{FF2B5EF4-FFF2-40B4-BE49-F238E27FC236}">
                <a16:creationId xmlns:a16="http://schemas.microsoft.com/office/drawing/2014/main" xmlns="" id="{3B7528CE-CFA9-4A9A-B0C9-11C2181B3BDE}"/>
              </a:ext>
            </a:extLst>
          </p:cNvPr>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640764" y="1250950"/>
            <a:ext cx="4184650" cy="3138487"/>
          </a:xfrm>
        </p:spPr>
      </p:pic>
      <p:pic>
        <p:nvPicPr>
          <p:cNvPr id="22" name="Marcador de contenido 21">
            <a:extLst>
              <a:ext uri="{FF2B5EF4-FFF2-40B4-BE49-F238E27FC236}">
                <a16:creationId xmlns:a16="http://schemas.microsoft.com/office/drawing/2014/main" xmlns="" id="{E70859D5-7D03-49DE-A897-ED5F6C09BE23}"/>
              </a:ext>
            </a:extLst>
          </p:cNvPr>
          <p:cNvPicPr>
            <a:picLocks noGrp="1" noChangeAspect="1"/>
          </p:cNvPicPr>
          <p:nvPr>
            <p:ph sz="quarter" idx="4"/>
          </p:nvPr>
        </p:nvPicPr>
        <p:blipFill>
          <a:blip r:embed="rId3">
            <a:extLst>
              <a:ext uri="{28A0092B-C50C-407E-A947-70E740481C1C}">
                <a14:useLocalDpi xmlns:a14="http://schemas.microsoft.com/office/drawing/2010/main" xmlns="" val="0"/>
              </a:ext>
            </a:extLst>
          </a:blip>
          <a:stretch>
            <a:fillRect/>
          </a:stretch>
        </p:blipFill>
        <p:spPr>
          <a:xfrm>
            <a:off x="5087938" y="2816328"/>
            <a:ext cx="4186237" cy="3146218"/>
          </a:xfrm>
        </p:spPr>
      </p:pic>
    </p:spTree>
    <p:extLst>
      <p:ext uri="{BB962C8B-B14F-4D97-AF65-F5344CB8AC3E}">
        <p14:creationId xmlns:p14="http://schemas.microsoft.com/office/powerpoint/2010/main" xmlns="" val="3415317998"/>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376</TotalTime>
  <Words>412</Words>
  <Application>Microsoft Office PowerPoint</Application>
  <PresentationFormat>Personalizado</PresentationFormat>
  <Paragraphs>25</Paragraphs>
  <Slides>7</Slides>
  <Notes>0</Notes>
  <HiddenSlides>0</HiddenSlides>
  <MMClips>1</MMClips>
  <ScaleCrop>false</ScaleCrop>
  <HeadingPairs>
    <vt:vector size="4" baseType="variant">
      <vt:variant>
        <vt:lpstr>Tema</vt:lpstr>
      </vt:variant>
      <vt:variant>
        <vt:i4>1</vt:i4>
      </vt:variant>
      <vt:variant>
        <vt:lpstr>Títulos de diapositiva</vt:lpstr>
      </vt:variant>
      <vt:variant>
        <vt:i4>7</vt:i4>
      </vt:variant>
    </vt:vector>
  </HeadingPairs>
  <TitlesOfParts>
    <vt:vector size="8" baseType="lpstr">
      <vt:lpstr>Faceta</vt:lpstr>
      <vt:lpstr>NEONATOLOGIA</vt:lpstr>
      <vt:lpstr>El Servicio de Neonatología presenta una antigüedad de mas de 30 años. Tiene un nivel de ocupación de unidades del 85 al 90%.  Esta constituido por un Jefe de Servicio, dos Médicos de Plantas, un Medico de Consultorio Externo sano y de Alto Riesgo, ocho Médicos de Guardias Activas de 24hs, un Instructor de Residentes y un Jefe de Residentes.  Todos los profesionales del Servicio participan en las Actividades Docentes.    El servicio pertenece a un nivel de atención III y consta de Áreas de Cuidados Intensivos, de Cuidados Intermedios y de Cuidados Básicos.   Además cuenta con Consultorio Externo : control de Recién Nacidos Sano y Alto Riesgo, Staff para Médicos, Habitaciones para Residentes y Médicos de Guardia y Zona Administrativa con computadora.                                                                                                                                                                                     </vt:lpstr>
      <vt:lpstr>Diapositiva 3</vt:lpstr>
      <vt:lpstr>La Actividad de formación de esta residencia se desarrollan durante 5 años (3 años de pediatría y 2 años de neonatología). Está acreditada por la Provincia de  Buenos Aires. Durante los tres primeros años estas se ajustaran al programa de de la Residencia de Pediatría.   Se otorga doble titulo de especialidad (el profesional se encuentra capacitado para desarrollarse en ambas profesiones)  Las Actividades Asistenciales Teórico Practicas se efectivizan de lunes a sábado de 8 a 12 hs bajo responsabilidad y supervisión de médicos de planta, o jefe de servicio con la colaboración del instructor y jefe de residente. Su objetivo es formar para la intervención adecuada, en el Marco de un Sistema de asistencia Asistida, que permita la inclusión gradual de un residente en las diferentes actividades.  GUARDIAS: forman parte de la actividad asistencial. No se podrá exceder la realización de 8 guardias programadas mensuales, con 48 hs entre las mismas. Además se cuenta con descanso de actividad asistencial en pos-guardia.  Las ROTACIONES tienen como objetivos completar y ampliar los conocimientos y facilitar la formación integral del residente. Durante la residencia de neonatología se realizaran 2 rotaciones correspondientes a cada año, con un mínimo de 2 meses y un máximo de 4 meses. Las cuales se pueden realizar a nivel nacional y también en el extranjero.      -</vt:lpstr>
      <vt:lpstr>Actividad de Investigación</vt:lpstr>
      <vt:lpstr>Diapositiva 6</vt:lpstr>
      <vt:lpstr>Diapositiva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NEONATOLOGIA</dc:title>
  <dc:creator>Cecilia</dc:creator>
  <cp:lastModifiedBy>HIGA</cp:lastModifiedBy>
  <cp:revision>43</cp:revision>
  <dcterms:created xsi:type="dcterms:W3CDTF">2020-08-06T18:28:30Z</dcterms:created>
  <dcterms:modified xsi:type="dcterms:W3CDTF">2020-08-08T00:49:47Z</dcterms:modified>
</cp:coreProperties>
</file>