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62" r:id="rId5"/>
    <p:sldId id="267" r:id="rId6"/>
    <p:sldId id="263" r:id="rId7"/>
    <p:sldId id="265" r:id="rId8"/>
    <p:sldId id="268" r:id="rId9"/>
    <p:sldId id="269" r:id="rId10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AEC3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468EE-62EC-4A04-AFE6-149A5D70EBB0}" type="datetimeFigureOut">
              <a:rPr lang="es-AR"/>
              <a:pPr>
                <a:defRPr/>
              </a:pPr>
              <a:t>05/08/2020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17F9B-1A6D-4562-A4AB-BF4A60FE19E1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E3E90-C98F-4C86-AA43-4F21C1910D26}" type="datetimeFigureOut">
              <a:rPr lang="es-AR"/>
              <a:pPr>
                <a:defRPr/>
              </a:pPr>
              <a:t>05/08/2020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A9896-3529-4CC4-9327-38B66BA38018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80C67-8C13-4FE2-A3C0-4CFF58F6612A}" type="datetimeFigureOut">
              <a:rPr lang="es-AR"/>
              <a:pPr>
                <a:defRPr/>
              </a:pPr>
              <a:t>05/08/2020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1EDB8-A42C-4AD4-B923-5A53CE37D34E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64D02-6DE7-42E4-82F3-D4E3D5A3DF38}" type="datetimeFigureOut">
              <a:rPr lang="es-AR"/>
              <a:pPr>
                <a:defRPr/>
              </a:pPr>
              <a:t>05/08/2020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EC316-C1EC-48CB-97C0-93838F0E24C7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56FF2A-BF91-4A07-9BDC-DD568F16AE8E}" type="datetimeFigureOut">
              <a:rPr lang="es-AR"/>
              <a:pPr>
                <a:defRPr/>
              </a:pPr>
              <a:t>05/08/2020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D4555-FC8F-4806-A757-9F39B4E843A0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E72A6-0CF1-4925-AE6B-9A99A65A9467}" type="datetimeFigureOut">
              <a:rPr lang="es-AR"/>
              <a:pPr>
                <a:defRPr/>
              </a:pPr>
              <a:t>05/08/2020</a:t>
            </a:fld>
            <a:endParaRPr lang="es-AR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E5226-0F58-4783-8FA5-0D49692600BA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7EE34-1A3B-425D-A069-F9BBE3396121}" type="datetimeFigureOut">
              <a:rPr lang="es-AR"/>
              <a:pPr>
                <a:defRPr/>
              </a:pPr>
              <a:t>05/08/2020</a:t>
            </a:fld>
            <a:endParaRPr lang="es-AR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 dirty="0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88F6F6-E6BC-4E82-AA38-D1EDA45B5FE8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E8ED9-56E3-497A-88D9-16EE5683AB46}" type="datetimeFigureOut">
              <a:rPr lang="es-AR"/>
              <a:pPr>
                <a:defRPr/>
              </a:pPr>
              <a:t>05/08/2020</a:t>
            </a:fld>
            <a:endParaRPr lang="es-AR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 dirty="0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D0E82-E9FB-4EE7-B9DE-A8CE3E63EDAE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DB29A-FF59-4231-ABFC-5F54C56A1251}" type="datetimeFigureOut">
              <a:rPr lang="es-AR"/>
              <a:pPr>
                <a:defRPr/>
              </a:pPr>
              <a:t>05/08/2020</a:t>
            </a:fld>
            <a:endParaRPr lang="es-AR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 dirty="0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34ECD6-6C4C-45DC-A2C3-5863D8E19A63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38905-D1AD-4683-8A3A-2DC80F85C6D4}" type="datetimeFigureOut">
              <a:rPr lang="es-AR"/>
              <a:pPr>
                <a:defRPr/>
              </a:pPr>
              <a:t>05/08/2020</a:t>
            </a:fld>
            <a:endParaRPr lang="es-AR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FA701-F01B-49B7-B472-6486535631D1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7233F-F27A-4AA1-9B22-D9F090BA7970}" type="datetimeFigureOut">
              <a:rPr lang="es-AR"/>
              <a:pPr>
                <a:defRPr/>
              </a:pPr>
              <a:t>05/08/2020</a:t>
            </a:fld>
            <a:endParaRPr lang="es-AR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 dirty="0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E2D09-FE4F-466B-8E8A-B5172FEEA715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973A669-416D-4A24-AEF9-4681CFA585DF}" type="datetimeFigureOut">
              <a:rPr lang="es-AR"/>
              <a:pPr>
                <a:defRPr/>
              </a:pPr>
              <a:t>05/08/2020</a:t>
            </a:fld>
            <a:endParaRPr lang="es-AR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7D83F23-8A1F-447B-9924-C8F720F157CE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10 Imagen" descr="Banda con logo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Rectángulo"/>
          <p:cNvSpPr/>
          <p:nvPr/>
        </p:nvSpPr>
        <p:spPr>
          <a:xfrm>
            <a:off x="179388" y="244490"/>
            <a:ext cx="8785225" cy="525621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3203575" y="3287713"/>
            <a:ext cx="554513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itchFamily="2" charset="0"/>
                <a:ea typeface="Roboto" pitchFamily="2" charset="0"/>
                <a:cs typeface="Arial" pitchFamily="34" charset="0"/>
              </a:rPr>
              <a:t>DIRECCIÓN DE </a:t>
            </a:r>
            <a:r>
              <a:rPr lang="es-ES" sz="2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itchFamily="2" charset="0"/>
                <a:ea typeface="Roboto" pitchFamily="2" charset="0"/>
                <a:cs typeface="Arial" pitchFamily="34" charset="0"/>
              </a:rPr>
              <a:t>EDUCACIÓN Y FORMACIÓN PERMANENTE</a:t>
            </a:r>
            <a:endParaRPr lang="es-AR" sz="2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itchFamily="2" charset="0"/>
              <a:ea typeface="Roboto" pitchFamily="2" charset="0"/>
              <a:cs typeface="+mn-cs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3203575" y="4581525"/>
            <a:ext cx="5616575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itchFamily="2" charset="0"/>
                <a:ea typeface="Roboto" pitchFamily="2" charset="0"/>
                <a:cs typeface="Arial" pitchFamily="34" charset="0"/>
              </a:rPr>
              <a:t>Unidades </a:t>
            </a:r>
            <a:r>
              <a:rPr lang="es-ES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itchFamily="2" charset="0"/>
                <a:ea typeface="Roboto" pitchFamily="2" charset="0"/>
                <a:cs typeface="Arial" pitchFamily="34" charset="0"/>
              </a:rPr>
              <a:t>de Residencia</a:t>
            </a:r>
            <a:endParaRPr lang="es-AR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" pitchFamily="2" charset="0"/>
              <a:ea typeface="Roboto" pitchFamily="2" charset="0"/>
              <a:cs typeface="+mn-cs"/>
            </a:endParaRPr>
          </a:p>
        </p:txBody>
      </p:sp>
      <p:cxnSp>
        <p:nvCxnSpPr>
          <p:cNvPr id="10" name="9 Conector recto"/>
          <p:cNvCxnSpPr/>
          <p:nvPr/>
        </p:nvCxnSpPr>
        <p:spPr>
          <a:xfrm>
            <a:off x="3276600" y="4508500"/>
            <a:ext cx="511175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28 Imagen" descr="Banda con logo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Rectángulo"/>
          <p:cNvSpPr/>
          <p:nvPr/>
        </p:nvSpPr>
        <p:spPr>
          <a:xfrm>
            <a:off x="179388" y="188913"/>
            <a:ext cx="8785225" cy="5256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/>
          </a:p>
        </p:txBody>
      </p:sp>
      <p:sp>
        <p:nvSpPr>
          <p:cNvPr id="14339" name="18 CuadroTexto"/>
          <p:cNvSpPr txBox="1">
            <a:spLocks noChangeArrowheads="1"/>
          </p:cNvSpPr>
          <p:nvPr/>
        </p:nvSpPr>
        <p:spPr bwMode="auto">
          <a:xfrm>
            <a:off x="3203575" y="395288"/>
            <a:ext cx="5545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s-A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itchFamily="2" charset="0"/>
                <a:ea typeface="Roboto" pitchFamily="2" charset="0"/>
              </a:rPr>
              <a:t>Especialidad:</a:t>
            </a:r>
            <a:r>
              <a:rPr lang="es-A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" pitchFamily="2" charset="0"/>
                <a:ea typeface="Roboto" pitchFamily="2" charset="0"/>
              </a:rPr>
              <a:t> </a:t>
            </a:r>
          </a:p>
        </p:txBody>
      </p:sp>
      <p:sp>
        <p:nvSpPr>
          <p:cNvPr id="14340" name="20 CuadroTexto"/>
          <p:cNvSpPr txBox="1">
            <a:spLocks noChangeArrowheads="1"/>
          </p:cNvSpPr>
          <p:nvPr/>
        </p:nvSpPr>
        <p:spPr bwMode="auto">
          <a:xfrm>
            <a:off x="1043608" y="1268760"/>
            <a:ext cx="5545138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s-AR" sz="2000" b="1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Hospital  </a:t>
            </a:r>
            <a:r>
              <a:rPr lang="es-AR" sz="2000" b="1" dirty="0" err="1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Interzonal</a:t>
            </a:r>
            <a:r>
              <a:rPr lang="es-AR" sz="2000" b="1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 General de Agudo Abraham </a:t>
            </a:r>
            <a:r>
              <a:rPr lang="es-AR" sz="2000" b="1" dirty="0" err="1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P</a:t>
            </a:r>
            <a:r>
              <a:rPr lang="es-AR" sz="2000" b="1" dirty="0" err="1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iñeyro</a:t>
            </a:r>
            <a:r>
              <a:rPr lang="es-AR" sz="2000" b="1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.</a:t>
            </a:r>
            <a:br>
              <a:rPr lang="es-AR" sz="2000" b="1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</a:br>
            <a:r>
              <a:rPr lang="es-AR" sz="2000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Dirección: Lavalle </a:t>
            </a:r>
            <a:r>
              <a:rPr lang="es-AR" sz="2000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1084</a:t>
            </a:r>
            <a:r>
              <a:rPr lang="es-AR" sz="2000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/>
            </a:r>
            <a:br>
              <a:rPr lang="es-AR" sz="2000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</a:br>
            <a:r>
              <a:rPr lang="es-AR" sz="2000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Localidad: Junín</a:t>
            </a:r>
            <a:br>
              <a:rPr lang="es-AR" sz="2000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</a:br>
            <a:r>
              <a:rPr lang="es-AR" sz="2000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Teléfonos: 236433313   3138</a:t>
            </a:r>
            <a:br>
              <a:rPr lang="es-AR" sz="2000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</a:br>
            <a:r>
              <a:rPr lang="es-AR" sz="2000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Región Sanitaria: III</a:t>
            </a:r>
            <a:br>
              <a:rPr lang="es-AR" sz="2000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</a:br>
            <a:r>
              <a:rPr lang="es-AR" sz="2000" b="1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Autoridades</a:t>
            </a:r>
            <a:br>
              <a:rPr lang="es-AR" sz="2000" b="1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</a:br>
            <a:r>
              <a:rPr lang="es-AR" sz="2000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Director: Dr. Sebastián Meneses.</a:t>
            </a:r>
            <a:br>
              <a:rPr lang="es-AR" sz="2000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</a:br>
            <a:r>
              <a:rPr lang="es-AR" sz="2000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Docencia e Investigación: Dr. </a:t>
            </a:r>
            <a:r>
              <a:rPr lang="es-AR" sz="2000" dirty="0" err="1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Saponara</a:t>
            </a:r>
            <a:r>
              <a:rPr lang="es-AR" sz="2000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 Darío.</a:t>
            </a:r>
            <a:br>
              <a:rPr lang="es-AR" sz="2000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</a:br>
            <a:r>
              <a:rPr lang="es-AR" sz="2000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Jefe de servicio: Dr. Roberto Di Leo.</a:t>
            </a:r>
            <a:br>
              <a:rPr lang="es-AR" sz="2000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</a:br>
            <a:r>
              <a:rPr lang="es-AR" sz="2000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Instructor de residentes: Lic. Laura Larghi.</a:t>
            </a:r>
            <a:br>
              <a:rPr lang="es-AR" sz="2000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</a:br>
            <a:r>
              <a:rPr lang="es-AR" sz="2000" dirty="0" smtClean="0">
                <a:solidFill>
                  <a:schemeClr val="bg1">
                    <a:lumMod val="50000"/>
                  </a:schemeClr>
                </a:solidFill>
                <a:latin typeface="Roboto Cn" pitchFamily="2" charset="0"/>
                <a:ea typeface="Roboto Cn" pitchFamily="2" charset="0"/>
              </a:rPr>
              <a:t>E-mail para consultas: Lauralarghi@Hotmail.com.ar</a:t>
            </a:r>
          </a:p>
          <a:p>
            <a:pPr>
              <a:defRPr/>
            </a:pPr>
            <a:r>
              <a:rPr lang="es-AR" sz="2000" dirty="0" smtClean="0">
                <a:latin typeface="Roboto Cn" pitchFamily="2" charset="0"/>
              </a:rPr>
              <a:t> </a:t>
            </a:r>
          </a:p>
          <a:p>
            <a:pPr>
              <a:defRPr/>
            </a:pPr>
            <a:r>
              <a:rPr lang="es-AR" sz="2000" dirty="0" smtClean="0">
                <a:latin typeface="Roboto Cn" pitchFamily="2" charset="0"/>
              </a:rPr>
              <a:t> </a:t>
            </a:r>
          </a:p>
          <a:p>
            <a:pPr>
              <a:defRPr/>
            </a:pPr>
            <a:endParaRPr lang="es-AR" sz="2000" dirty="0" smtClean="0">
              <a:latin typeface="Roboto Cn" pitchFamily="2" charset="0"/>
            </a:endParaRPr>
          </a:p>
          <a:p>
            <a:pPr>
              <a:defRPr/>
            </a:pPr>
            <a:endParaRPr lang="es-AR" dirty="0" smtClean="0"/>
          </a:p>
        </p:txBody>
      </p:sp>
      <p:cxnSp>
        <p:nvCxnSpPr>
          <p:cNvPr id="3" name="Conector recto 2"/>
          <p:cNvCxnSpPr/>
          <p:nvPr/>
        </p:nvCxnSpPr>
        <p:spPr>
          <a:xfrm>
            <a:off x="3635896" y="2605580"/>
            <a:ext cx="72008" cy="1779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28 Imagen" descr="Banda con logo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Rectángulo"/>
          <p:cNvSpPr/>
          <p:nvPr/>
        </p:nvSpPr>
        <p:spPr>
          <a:xfrm>
            <a:off x="0" y="6350"/>
            <a:ext cx="9144001" cy="558288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/>
          </a:p>
        </p:txBody>
      </p:sp>
      <p:sp>
        <p:nvSpPr>
          <p:cNvPr id="14339" name="18 CuadroTexto"/>
          <p:cNvSpPr txBox="1">
            <a:spLocks noChangeArrowheads="1"/>
          </p:cNvSpPr>
          <p:nvPr/>
        </p:nvSpPr>
        <p:spPr bwMode="auto">
          <a:xfrm>
            <a:off x="1259632" y="474375"/>
            <a:ext cx="63367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n" pitchFamily="2" charset="0"/>
                <a:ea typeface="Roboto Cn" pitchFamily="2" charset="0"/>
              </a:rPr>
              <a:t>Perfil asistencial del servicio sede</a:t>
            </a:r>
            <a:endParaRPr lang="es-A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Cn" pitchFamily="2" charset="0"/>
              <a:ea typeface="Roboto Cn" pitchFamily="2" charset="0"/>
            </a:endParaRPr>
          </a:p>
        </p:txBody>
      </p:sp>
      <p:sp>
        <p:nvSpPr>
          <p:cNvPr id="14340" name="20 CuadroTexto"/>
          <p:cNvSpPr txBox="1">
            <a:spLocks noChangeArrowheads="1"/>
          </p:cNvSpPr>
          <p:nvPr/>
        </p:nvSpPr>
        <p:spPr bwMode="auto">
          <a:xfrm>
            <a:off x="395536" y="1052736"/>
            <a:ext cx="8352928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just"/>
            <a:r>
              <a:rPr lang="es-AR" sz="1600" dirty="0"/>
              <a:t>El servicio de Toco ginecología del Higa Junín pertenece a una complejidad nivel III, dividido en dos áreas: obstetricia y  ginecología; ambas áreas trabajan con consultorios externos, internación, quirófano y derivaciones provenientes del área de influencia de región sanitaria </a:t>
            </a:r>
            <a:r>
              <a:rPr lang="es-AR" sz="1600" dirty="0" smtClean="0"/>
              <a:t>II III IV y IX. </a:t>
            </a:r>
            <a:r>
              <a:rPr lang="es-AR" sz="1600" dirty="0"/>
              <a:t>Ofrecemos servicio de salud publica de alta calidad sensibles a las demandas sociales dentro de una organización integrada, eficaz y transparente con programas de formación continua. Promovemos la calidad de la mujer desde la perspectiva de genero con atención preferente a personas de especial riesgo y exclusión social y vulnerabilidad ante la enfermedad. Prevención y tratamiento de enfermedades de transmisión sexual, control del embarazo desde etapas tempranas, salud reproductiva, oncología, urgencia.</a:t>
            </a:r>
          </a:p>
          <a:p>
            <a:pPr algn="just"/>
            <a:r>
              <a:rPr lang="es-AR" sz="1600" dirty="0"/>
              <a:t>Garantizamos a los profesionales información y comunicación en su entorno laboral potenciando la investigación y la </a:t>
            </a:r>
            <a:r>
              <a:rPr lang="es-AR" sz="1600" dirty="0" smtClean="0"/>
              <a:t>formación continua</a:t>
            </a:r>
            <a:r>
              <a:rPr lang="es-AR" sz="1600" dirty="0"/>
              <a:t>. Contemplamos la epidemiologia de la salud materno infantil desde el propio ecosistema de la zona de influencia considerando la toco ginecología como una especialidad única y una de las ciencias básicas de las ciencias medicas que brinda a la mujer cuidados ginecológicos y obstétricos de alta complejidad al mismo tiempo que contempla cuidados primarios y preventivos.</a:t>
            </a:r>
          </a:p>
          <a:p>
            <a:pPr algn="just"/>
            <a:r>
              <a:rPr lang="es-AR" sz="1600" dirty="0"/>
              <a:t>Trabajamos desde el modelo de Maternidad Segura y Centrada en la familia intentando fortalecer la iniciativa HAMN promoviendo fuertemente la lactancia materna.</a:t>
            </a:r>
          </a:p>
          <a:p>
            <a:pPr>
              <a:defRPr/>
            </a:pPr>
            <a:endParaRPr lang="es-AR" sz="2000" dirty="0" smtClean="0">
              <a:solidFill>
                <a:schemeClr val="bg1">
                  <a:lumMod val="50000"/>
                </a:schemeClr>
              </a:solidFill>
              <a:latin typeface="Roboto Cn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28 Imagen" descr="Banda con logo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Rectángulo"/>
          <p:cNvSpPr/>
          <p:nvPr/>
        </p:nvSpPr>
        <p:spPr>
          <a:xfrm>
            <a:off x="179388" y="188913"/>
            <a:ext cx="8785225" cy="5256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/>
          </a:p>
        </p:txBody>
      </p:sp>
      <p:sp>
        <p:nvSpPr>
          <p:cNvPr id="14339" name="18 CuadroTexto"/>
          <p:cNvSpPr txBox="1">
            <a:spLocks noChangeArrowheads="1"/>
          </p:cNvSpPr>
          <p:nvPr/>
        </p:nvSpPr>
        <p:spPr bwMode="auto">
          <a:xfrm>
            <a:off x="1907704" y="404664"/>
            <a:ext cx="5545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s-A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n" pitchFamily="2" charset="0"/>
                <a:ea typeface="Roboto Cn" pitchFamily="2" charset="0"/>
              </a:rPr>
              <a:t>Actividad Asistencial </a:t>
            </a:r>
          </a:p>
        </p:txBody>
      </p:sp>
      <p:sp>
        <p:nvSpPr>
          <p:cNvPr id="14340" name="20 CuadroTexto"/>
          <p:cNvSpPr txBox="1">
            <a:spLocks noChangeArrowheads="1"/>
          </p:cNvSpPr>
          <p:nvPr/>
        </p:nvSpPr>
        <p:spPr bwMode="auto">
          <a:xfrm>
            <a:off x="611560" y="962308"/>
            <a:ext cx="8208912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s-ES" sz="2000" dirty="0"/>
              <a:t>Pase de sala diario, presentación de las </a:t>
            </a:r>
            <a:r>
              <a:rPr lang="es-ES" sz="2000" dirty="0" smtClean="0"/>
              <a:t>pacientes.</a:t>
            </a:r>
          </a:p>
          <a:p>
            <a:pPr>
              <a:defRPr/>
            </a:pPr>
            <a:r>
              <a:rPr lang="es-ES" sz="2000" dirty="0" smtClean="0"/>
              <a:t>Evaluación </a:t>
            </a:r>
            <a:r>
              <a:rPr lang="es-ES" sz="2000" dirty="0"/>
              <a:t>de la conducta a seguir. </a:t>
            </a:r>
            <a:endParaRPr lang="es-ES" sz="2000" dirty="0" smtClean="0"/>
          </a:p>
          <a:p>
            <a:pPr>
              <a:defRPr/>
            </a:pPr>
            <a:r>
              <a:rPr lang="es-ES" sz="2000" dirty="0" smtClean="0"/>
              <a:t>Consultorio </a:t>
            </a:r>
            <a:r>
              <a:rPr lang="es-ES" sz="2000" dirty="0"/>
              <a:t>de guardia. </a:t>
            </a:r>
            <a:endParaRPr lang="es-ES" sz="2000" dirty="0" smtClean="0"/>
          </a:p>
          <a:p>
            <a:pPr>
              <a:defRPr/>
            </a:pPr>
            <a:r>
              <a:rPr lang="es-ES" sz="2000" dirty="0" smtClean="0"/>
              <a:t>Control </a:t>
            </a:r>
            <a:r>
              <a:rPr lang="es-ES" sz="2000" dirty="0"/>
              <a:t>de la evolución del Embarazo, trabajo de parto y puerperio. Consejería puerperal. </a:t>
            </a:r>
            <a:endParaRPr lang="es-ES" sz="2000" dirty="0" smtClean="0"/>
          </a:p>
          <a:p>
            <a:pPr>
              <a:defRPr/>
            </a:pPr>
            <a:r>
              <a:rPr lang="es-ES" sz="2000" dirty="0" smtClean="0"/>
              <a:t>Fomento </a:t>
            </a:r>
            <a:r>
              <a:rPr lang="es-ES" sz="2000" dirty="0"/>
              <a:t>de la lactancia materna, con consejería. </a:t>
            </a:r>
            <a:endParaRPr lang="es-ES" sz="2000" dirty="0" smtClean="0"/>
          </a:p>
          <a:p>
            <a:pPr>
              <a:defRPr/>
            </a:pPr>
            <a:r>
              <a:rPr lang="es-ES" sz="2000" dirty="0" smtClean="0"/>
              <a:t>Fomento </a:t>
            </a:r>
            <a:r>
              <a:rPr lang="es-ES" sz="2000" dirty="0"/>
              <a:t>del vinculo madre-hijo durante la internación. </a:t>
            </a:r>
            <a:endParaRPr lang="es-ES" sz="2000" dirty="0" smtClean="0"/>
          </a:p>
          <a:p>
            <a:pPr>
              <a:defRPr/>
            </a:pPr>
            <a:r>
              <a:rPr lang="es-ES" sz="2000" dirty="0" smtClean="0"/>
              <a:t>Armado </a:t>
            </a:r>
            <a:r>
              <a:rPr lang="es-ES" sz="2000" dirty="0"/>
              <a:t>del CLAP y cargado del SIP. </a:t>
            </a:r>
            <a:endParaRPr lang="es-ES" sz="2000" dirty="0" smtClean="0"/>
          </a:p>
          <a:p>
            <a:pPr>
              <a:defRPr/>
            </a:pPr>
            <a:r>
              <a:rPr lang="es-ES" sz="2000" dirty="0" smtClean="0"/>
              <a:t>Atención </a:t>
            </a:r>
            <a:r>
              <a:rPr lang="es-ES" sz="2000" dirty="0"/>
              <a:t>primaria de la salud, con rotación por CAPS</a:t>
            </a:r>
            <a:r>
              <a:rPr lang="es-ES" sz="2000" dirty="0" smtClean="0"/>
              <a:t>.</a:t>
            </a:r>
          </a:p>
          <a:p>
            <a:pPr>
              <a:defRPr/>
            </a:pPr>
            <a:r>
              <a:rPr lang="es-ES" sz="2000" dirty="0" smtClean="0"/>
              <a:t> </a:t>
            </a:r>
            <a:r>
              <a:rPr lang="es-ES" sz="2000" dirty="0"/>
              <a:t>Consejería en salud sexual y reproductiva. </a:t>
            </a:r>
            <a:endParaRPr lang="es-ES" sz="2000" dirty="0" smtClean="0"/>
          </a:p>
          <a:p>
            <a:pPr>
              <a:defRPr/>
            </a:pPr>
            <a:r>
              <a:rPr lang="es-ES" sz="2000" dirty="0" smtClean="0"/>
              <a:t>Rotación </a:t>
            </a:r>
            <a:r>
              <a:rPr lang="es-ES" sz="2000" dirty="0"/>
              <a:t>por Consultorio de Alto Riesgo. </a:t>
            </a:r>
            <a:endParaRPr lang="es-ES" sz="2000" dirty="0" smtClean="0"/>
          </a:p>
          <a:p>
            <a:pPr>
              <a:defRPr/>
            </a:pPr>
            <a:r>
              <a:rPr lang="es-ES" sz="2000" dirty="0" smtClean="0"/>
              <a:t>Rotación </a:t>
            </a:r>
            <a:r>
              <a:rPr lang="es-ES" sz="2000" dirty="0"/>
              <a:t>por Servicio de Ginecología. </a:t>
            </a:r>
            <a:endParaRPr lang="es-ES" sz="2000" dirty="0" smtClean="0"/>
          </a:p>
          <a:p>
            <a:pPr>
              <a:defRPr/>
            </a:pPr>
            <a:r>
              <a:rPr lang="es-ES" sz="2000" dirty="0" smtClean="0"/>
              <a:t>Rotación </a:t>
            </a:r>
            <a:r>
              <a:rPr lang="es-ES" sz="2000" dirty="0"/>
              <a:t>opcional en institución elegida.</a:t>
            </a:r>
            <a:endParaRPr lang="es-A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28 Imagen" descr="Banda con logo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Rectángulo"/>
          <p:cNvSpPr/>
          <p:nvPr/>
        </p:nvSpPr>
        <p:spPr>
          <a:xfrm>
            <a:off x="179388" y="188913"/>
            <a:ext cx="8785225" cy="5256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/>
          </a:p>
        </p:txBody>
      </p:sp>
      <p:sp>
        <p:nvSpPr>
          <p:cNvPr id="14339" name="18 CuadroTexto"/>
          <p:cNvSpPr txBox="1">
            <a:spLocks noChangeArrowheads="1"/>
          </p:cNvSpPr>
          <p:nvPr/>
        </p:nvSpPr>
        <p:spPr bwMode="auto">
          <a:xfrm>
            <a:off x="1907704" y="404664"/>
            <a:ext cx="5545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s-A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n" pitchFamily="2" charset="0"/>
                <a:ea typeface="Roboto Cn" pitchFamily="2" charset="0"/>
              </a:rPr>
              <a:t>Actividad Asistencial </a:t>
            </a:r>
          </a:p>
        </p:txBody>
      </p:sp>
      <p:sp>
        <p:nvSpPr>
          <p:cNvPr id="14340" name="20 CuadroTexto"/>
          <p:cNvSpPr txBox="1">
            <a:spLocks noChangeArrowheads="1"/>
          </p:cNvSpPr>
          <p:nvPr/>
        </p:nvSpPr>
        <p:spPr bwMode="auto">
          <a:xfrm>
            <a:off x="323528" y="1772816"/>
            <a:ext cx="8208912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s-AR" sz="2000" dirty="0"/>
              <a:t>APS: ACTIVIDADES</a:t>
            </a:r>
            <a:endParaRPr lang="es-ES" sz="2000" dirty="0" smtClean="0"/>
          </a:p>
          <a:p>
            <a:pPr>
              <a:defRPr/>
            </a:pPr>
            <a:endParaRPr lang="es-ES" sz="2000" dirty="0" smtClean="0"/>
          </a:p>
          <a:p>
            <a:pPr>
              <a:defRPr/>
            </a:pPr>
            <a:r>
              <a:rPr lang="es-ES" sz="2000" dirty="0" smtClean="0"/>
              <a:t>Captación </a:t>
            </a:r>
            <a:r>
              <a:rPr lang="es-ES" sz="2000" dirty="0"/>
              <a:t>temprana de la mujer embarazada. </a:t>
            </a:r>
            <a:endParaRPr lang="es-ES" sz="2000" dirty="0" smtClean="0"/>
          </a:p>
          <a:p>
            <a:pPr>
              <a:defRPr/>
            </a:pPr>
            <a:endParaRPr lang="es-ES" sz="2000" dirty="0" smtClean="0"/>
          </a:p>
          <a:p>
            <a:pPr>
              <a:defRPr/>
            </a:pPr>
            <a:r>
              <a:rPr lang="es-ES" sz="2000" dirty="0" smtClean="0"/>
              <a:t>Control </a:t>
            </a:r>
            <a:r>
              <a:rPr lang="es-ES" sz="2000" dirty="0"/>
              <a:t>de embarazo de bajo riesgo. </a:t>
            </a:r>
            <a:endParaRPr lang="es-ES" sz="2000" dirty="0" smtClean="0"/>
          </a:p>
          <a:p>
            <a:pPr>
              <a:defRPr/>
            </a:pPr>
            <a:endParaRPr lang="es-ES" sz="2000" dirty="0" smtClean="0"/>
          </a:p>
          <a:p>
            <a:pPr>
              <a:defRPr/>
            </a:pPr>
            <a:r>
              <a:rPr lang="es-ES" sz="2000" dirty="0" smtClean="0"/>
              <a:t>Consejería </a:t>
            </a:r>
            <a:r>
              <a:rPr lang="es-ES" sz="2000" dirty="0"/>
              <a:t>en métodos anticonceptivos y planificación familiar. </a:t>
            </a:r>
            <a:endParaRPr lang="es-ES" sz="2000" dirty="0" smtClean="0"/>
          </a:p>
          <a:p>
            <a:pPr>
              <a:defRPr/>
            </a:pPr>
            <a:endParaRPr lang="es-ES" sz="2000" dirty="0" smtClean="0"/>
          </a:p>
          <a:p>
            <a:pPr>
              <a:defRPr/>
            </a:pPr>
            <a:r>
              <a:rPr lang="es-ES" sz="2000" dirty="0" smtClean="0"/>
              <a:t>Referencia </a:t>
            </a:r>
            <a:r>
              <a:rPr lang="es-ES" sz="2000" dirty="0"/>
              <a:t>y contra-referencia de los distintos niveles de salud. </a:t>
            </a:r>
            <a:endParaRPr lang="es-AR" sz="2000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38093" y="204888"/>
            <a:ext cx="2826520" cy="376869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055691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28 Imagen" descr="Banda con logo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Rectángulo"/>
          <p:cNvSpPr/>
          <p:nvPr/>
        </p:nvSpPr>
        <p:spPr>
          <a:xfrm>
            <a:off x="179387" y="90002"/>
            <a:ext cx="8785225" cy="5256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/>
          </a:p>
        </p:txBody>
      </p:sp>
      <p:sp>
        <p:nvSpPr>
          <p:cNvPr id="14339" name="18 CuadroTexto"/>
          <p:cNvSpPr txBox="1">
            <a:spLocks noChangeArrowheads="1"/>
          </p:cNvSpPr>
          <p:nvPr/>
        </p:nvSpPr>
        <p:spPr bwMode="auto">
          <a:xfrm>
            <a:off x="1475656" y="404664"/>
            <a:ext cx="5545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>
              <a:defRPr/>
            </a:pPr>
            <a:r>
              <a:rPr lang="es-A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n" pitchFamily="2" charset="0"/>
                <a:ea typeface="Roboto Cn" pitchFamily="2" charset="0"/>
              </a:rPr>
              <a:t>Actividad Académica</a:t>
            </a:r>
          </a:p>
        </p:txBody>
      </p:sp>
      <p:sp>
        <p:nvSpPr>
          <p:cNvPr id="14340" name="20 CuadroTexto"/>
          <p:cNvSpPr txBox="1">
            <a:spLocks noChangeArrowheads="1"/>
          </p:cNvSpPr>
          <p:nvPr/>
        </p:nvSpPr>
        <p:spPr bwMode="auto">
          <a:xfrm>
            <a:off x="909452" y="1449889"/>
            <a:ext cx="5545138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s-AR" sz="2000" dirty="0" smtClean="0"/>
              <a:t>Clases semanales. </a:t>
            </a:r>
          </a:p>
          <a:p>
            <a:pPr>
              <a:defRPr/>
            </a:pPr>
            <a:endParaRPr lang="es-AR" sz="2000" dirty="0" smtClean="0"/>
          </a:p>
          <a:p>
            <a:pPr>
              <a:defRPr/>
            </a:pPr>
            <a:r>
              <a:rPr lang="es-AR" sz="2000" dirty="0" smtClean="0"/>
              <a:t>Actividad docente asistencial.</a:t>
            </a:r>
          </a:p>
          <a:p>
            <a:pPr>
              <a:defRPr/>
            </a:pPr>
            <a:endParaRPr lang="es-AR" sz="2000" dirty="0" smtClean="0"/>
          </a:p>
          <a:p>
            <a:pPr>
              <a:defRPr/>
            </a:pPr>
            <a:r>
              <a:rPr lang="es-AR" sz="2000" dirty="0" smtClean="0"/>
              <a:t>Ateneos.</a:t>
            </a:r>
          </a:p>
          <a:p>
            <a:pPr>
              <a:defRPr/>
            </a:pPr>
            <a:endParaRPr lang="es-AR" sz="2000" dirty="0" smtClean="0"/>
          </a:p>
          <a:p>
            <a:pPr>
              <a:defRPr/>
            </a:pPr>
            <a:r>
              <a:rPr lang="es-AR" sz="2000" dirty="0" smtClean="0"/>
              <a:t>Causa Raíz.</a:t>
            </a:r>
          </a:p>
          <a:p>
            <a:pPr>
              <a:defRPr/>
            </a:pPr>
            <a:endParaRPr lang="es-AR" sz="2000" dirty="0" smtClean="0"/>
          </a:p>
          <a:p>
            <a:pPr>
              <a:defRPr/>
            </a:pPr>
            <a:r>
              <a:rPr lang="es-AR" sz="2000" dirty="0" smtClean="0"/>
              <a:t>Trabajos de investigación</a:t>
            </a:r>
          </a:p>
          <a:p>
            <a:pPr>
              <a:defRPr/>
            </a:pPr>
            <a:endParaRPr lang="es-AR" sz="2000" dirty="0" smtClean="0"/>
          </a:p>
          <a:p>
            <a:pPr>
              <a:defRPr/>
            </a:pPr>
            <a:r>
              <a:rPr lang="es-AR" sz="2000" dirty="0" smtClean="0"/>
              <a:t>Capacitación en servicio</a:t>
            </a:r>
            <a:endParaRPr lang="es-AR" sz="2000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50983" y="991038"/>
            <a:ext cx="2133672" cy="4267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28 Imagen" descr="Banda con logo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Rectángulo"/>
          <p:cNvSpPr/>
          <p:nvPr/>
        </p:nvSpPr>
        <p:spPr>
          <a:xfrm>
            <a:off x="179387" y="188640"/>
            <a:ext cx="8785225" cy="5256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/>
          </a:p>
        </p:txBody>
      </p:sp>
      <p:sp>
        <p:nvSpPr>
          <p:cNvPr id="14339" name="18 CuadroTexto"/>
          <p:cNvSpPr txBox="1">
            <a:spLocks noChangeArrowheads="1"/>
          </p:cNvSpPr>
          <p:nvPr/>
        </p:nvSpPr>
        <p:spPr bwMode="auto">
          <a:xfrm>
            <a:off x="1979712" y="404664"/>
            <a:ext cx="5545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s-A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n" pitchFamily="2" charset="0"/>
                <a:ea typeface="Roboto Cn" pitchFamily="2" charset="0"/>
              </a:rPr>
              <a:t>Información Complementaria</a:t>
            </a:r>
            <a:r>
              <a:rPr lang="es-A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n" pitchFamily="2" charset="0"/>
                <a:ea typeface="Roboto Cn" pitchFamily="2" charset="0"/>
              </a:rPr>
              <a:t> </a:t>
            </a:r>
            <a:endParaRPr lang="es-A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Cn" pitchFamily="2" charset="0"/>
              <a:ea typeface="Roboto Cn" pitchFamily="2" charset="0"/>
            </a:endParaRPr>
          </a:p>
        </p:txBody>
      </p:sp>
      <p:sp>
        <p:nvSpPr>
          <p:cNvPr id="14340" name="20 CuadroTexto"/>
          <p:cNvSpPr txBox="1">
            <a:spLocks noChangeArrowheads="1"/>
          </p:cNvSpPr>
          <p:nvPr/>
        </p:nvSpPr>
        <p:spPr bwMode="auto">
          <a:xfrm>
            <a:off x="1043608" y="1144563"/>
            <a:ext cx="6624736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s-AR" sz="2000" u="sng" dirty="0" smtClean="0"/>
              <a:t>CONSULTORIOS:</a:t>
            </a:r>
            <a:endParaRPr lang="es-ES" sz="2000" u="sng" dirty="0" smtClean="0"/>
          </a:p>
          <a:p>
            <a:pPr>
              <a:defRPr/>
            </a:pPr>
            <a:r>
              <a:rPr lang="es-ES" sz="2000" dirty="0" smtClean="0"/>
              <a:t>PERINATOLOGÍA/ADMISIÓN/LIBRETA</a:t>
            </a:r>
            <a:r>
              <a:rPr lang="es-ES" sz="2000" dirty="0"/>
              <a:t>. </a:t>
            </a:r>
            <a:endParaRPr lang="es-ES" sz="2000" dirty="0" smtClean="0"/>
          </a:p>
          <a:p>
            <a:pPr>
              <a:defRPr/>
            </a:pPr>
            <a:r>
              <a:rPr lang="es-ES" sz="2000" dirty="0" smtClean="0"/>
              <a:t>PUERPERIO</a:t>
            </a:r>
            <a:r>
              <a:rPr lang="es-ES" sz="2000" dirty="0"/>
              <a:t>. </a:t>
            </a:r>
            <a:endParaRPr lang="es-ES" sz="2000" dirty="0" smtClean="0"/>
          </a:p>
          <a:p>
            <a:pPr>
              <a:defRPr/>
            </a:pPr>
            <a:r>
              <a:rPr lang="es-ES" sz="2000" dirty="0" smtClean="0"/>
              <a:t>CONTROL </a:t>
            </a:r>
            <a:r>
              <a:rPr lang="es-ES" sz="2000" dirty="0"/>
              <a:t>DE EMBARAZO DE BAJO RIESGO</a:t>
            </a:r>
            <a:r>
              <a:rPr lang="es-ES" sz="2000" dirty="0" smtClean="0"/>
              <a:t>.</a:t>
            </a:r>
          </a:p>
          <a:p>
            <a:pPr>
              <a:defRPr/>
            </a:pPr>
            <a:r>
              <a:rPr lang="es-ES" sz="2000" dirty="0" smtClean="0"/>
              <a:t>TOMA </a:t>
            </a:r>
            <a:r>
              <a:rPr lang="es-ES" sz="2000" dirty="0"/>
              <a:t>DE MUESTRA DE PAP Y EGB. </a:t>
            </a:r>
            <a:endParaRPr lang="es-ES" sz="2000" dirty="0" smtClean="0"/>
          </a:p>
          <a:p>
            <a:pPr>
              <a:defRPr/>
            </a:pPr>
            <a:r>
              <a:rPr lang="es-ES" sz="2000" dirty="0" smtClean="0"/>
              <a:t>MONITOREO </a:t>
            </a:r>
            <a:r>
              <a:rPr lang="es-ES" sz="2000" dirty="0"/>
              <a:t>FETAL. </a:t>
            </a:r>
            <a:endParaRPr lang="es-ES" sz="2000" dirty="0" smtClean="0"/>
          </a:p>
          <a:p>
            <a:pPr>
              <a:defRPr/>
            </a:pPr>
            <a:r>
              <a:rPr lang="es-ES" sz="2000" dirty="0" smtClean="0"/>
              <a:t>CURSO </a:t>
            </a:r>
            <a:r>
              <a:rPr lang="es-ES" sz="2000" dirty="0"/>
              <a:t>DE PREPARACION INTEGRAL PARA LA MATERNIDAD</a:t>
            </a:r>
            <a:r>
              <a:rPr lang="es-ES" sz="2000" dirty="0" smtClean="0"/>
              <a:t>.</a:t>
            </a:r>
          </a:p>
          <a:p>
            <a:pPr>
              <a:defRPr/>
            </a:pPr>
            <a:endParaRPr lang="es-AR" sz="2000" dirty="0" smtClean="0"/>
          </a:p>
          <a:p>
            <a:pPr>
              <a:defRPr/>
            </a:pPr>
            <a:r>
              <a:rPr lang="es-AR" sz="2000" u="sng" dirty="0" smtClean="0"/>
              <a:t>PARTICIPACIONES:</a:t>
            </a:r>
          </a:p>
          <a:p>
            <a:pPr>
              <a:defRPr/>
            </a:pPr>
            <a:r>
              <a:rPr lang="es-ES" sz="2000" dirty="0"/>
              <a:t>Semana de la Lactancia Materna. </a:t>
            </a:r>
            <a:endParaRPr lang="es-ES" sz="2000" dirty="0" smtClean="0"/>
          </a:p>
          <a:p>
            <a:pPr>
              <a:defRPr/>
            </a:pPr>
            <a:r>
              <a:rPr lang="es-ES" sz="2000" dirty="0" smtClean="0"/>
              <a:t>Semana </a:t>
            </a:r>
            <a:r>
              <a:rPr lang="es-ES" sz="2000" dirty="0"/>
              <a:t>del Prematuro Semana Mundial del </a:t>
            </a:r>
            <a:r>
              <a:rPr lang="es-ES" sz="2000" dirty="0" smtClean="0"/>
              <a:t>SIDA.</a:t>
            </a:r>
          </a:p>
          <a:p>
            <a:pPr>
              <a:defRPr/>
            </a:pPr>
            <a:r>
              <a:rPr lang="es-ES" sz="2000" dirty="0" smtClean="0"/>
              <a:t>Día </a:t>
            </a:r>
            <a:r>
              <a:rPr lang="es-ES" sz="2000" dirty="0"/>
              <a:t>de la Obstétrica. </a:t>
            </a:r>
            <a:endParaRPr lang="es-ES" sz="2000" dirty="0" smtClean="0"/>
          </a:p>
          <a:p>
            <a:pPr>
              <a:defRPr/>
            </a:pPr>
            <a:r>
              <a:rPr lang="es-ES" sz="2000" dirty="0" smtClean="0"/>
              <a:t>Congresos </a:t>
            </a:r>
            <a:r>
              <a:rPr lang="es-ES" sz="2000" dirty="0"/>
              <a:t>de </a:t>
            </a:r>
            <a:r>
              <a:rPr lang="es-ES" sz="2000" dirty="0" smtClean="0"/>
              <a:t>Obstétricos.</a:t>
            </a:r>
            <a:endParaRPr lang="es-AR" sz="2000" u="sng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12058" y="3789040"/>
            <a:ext cx="2575913" cy="14489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52057" y="1239472"/>
            <a:ext cx="2664421" cy="14987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28 Imagen" descr="Banda con logo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Rectángulo"/>
          <p:cNvSpPr/>
          <p:nvPr/>
        </p:nvSpPr>
        <p:spPr>
          <a:xfrm>
            <a:off x="179387" y="188640"/>
            <a:ext cx="8785225" cy="5256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/>
          </a:p>
        </p:txBody>
      </p:sp>
      <p:sp>
        <p:nvSpPr>
          <p:cNvPr id="14339" name="18 CuadroTexto"/>
          <p:cNvSpPr txBox="1">
            <a:spLocks noChangeArrowheads="1"/>
          </p:cNvSpPr>
          <p:nvPr/>
        </p:nvSpPr>
        <p:spPr bwMode="auto">
          <a:xfrm>
            <a:off x="1979712" y="404664"/>
            <a:ext cx="5545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s-A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n" pitchFamily="2" charset="0"/>
                <a:ea typeface="Roboto Cn" pitchFamily="2" charset="0"/>
              </a:rPr>
              <a:t>Información Complementaria</a:t>
            </a:r>
            <a:r>
              <a:rPr lang="es-A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n" pitchFamily="2" charset="0"/>
                <a:ea typeface="Roboto Cn" pitchFamily="2" charset="0"/>
              </a:rPr>
              <a:t> </a:t>
            </a:r>
            <a:endParaRPr lang="es-A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Cn" pitchFamily="2" charset="0"/>
              <a:ea typeface="Roboto Cn" pitchFamily="2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91680" y="1052736"/>
            <a:ext cx="5733257" cy="42999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622313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28 Imagen" descr="Banda con logo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350"/>
            <a:ext cx="9144000" cy="684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Rectángulo"/>
          <p:cNvSpPr/>
          <p:nvPr/>
        </p:nvSpPr>
        <p:spPr>
          <a:xfrm>
            <a:off x="179387" y="235161"/>
            <a:ext cx="8785225" cy="5256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/>
          </a:p>
        </p:txBody>
      </p:sp>
      <p:sp>
        <p:nvSpPr>
          <p:cNvPr id="14339" name="18 CuadroTexto"/>
          <p:cNvSpPr txBox="1">
            <a:spLocks noChangeArrowheads="1"/>
          </p:cNvSpPr>
          <p:nvPr/>
        </p:nvSpPr>
        <p:spPr bwMode="auto">
          <a:xfrm>
            <a:off x="1979712" y="404664"/>
            <a:ext cx="55451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defRPr/>
            </a:pPr>
            <a:r>
              <a:rPr lang="es-A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n" pitchFamily="2" charset="0"/>
                <a:ea typeface="Roboto Cn" pitchFamily="2" charset="0"/>
              </a:rPr>
              <a:t>Información Complementaria</a:t>
            </a:r>
            <a:r>
              <a:rPr lang="es-AR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boto Cn" pitchFamily="2" charset="0"/>
                <a:ea typeface="Roboto Cn" pitchFamily="2" charset="0"/>
              </a:rPr>
              <a:t> </a:t>
            </a:r>
            <a:endParaRPr lang="es-AR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boto Cn" pitchFamily="2" charset="0"/>
              <a:ea typeface="Roboto Cn" pitchFamily="2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8759" y="1700808"/>
            <a:ext cx="3284984" cy="32849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14004" y="1064421"/>
            <a:ext cx="4129151" cy="20142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51621" y="3108814"/>
            <a:ext cx="3048340" cy="22862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2150692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282</TotalTime>
  <Words>474</Words>
  <Application>Microsoft Office PowerPoint</Application>
  <PresentationFormat>Presentación en pantalla (4:3)</PresentationFormat>
  <Paragraphs>61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Sandra</dc:creator>
  <cp:lastModifiedBy>HIGA</cp:lastModifiedBy>
  <cp:revision>33</cp:revision>
  <dcterms:created xsi:type="dcterms:W3CDTF">2020-04-21T21:56:41Z</dcterms:created>
  <dcterms:modified xsi:type="dcterms:W3CDTF">2020-08-05T12:32:44Z</dcterms:modified>
</cp:coreProperties>
</file>