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  <p:sldId id="266" r:id="rId4"/>
    <p:sldId id="273" r:id="rId5"/>
    <p:sldId id="270" r:id="rId6"/>
    <p:sldId id="272" r:id="rId7"/>
    <p:sldId id="275" r:id="rId8"/>
    <p:sldId id="271" r:id="rId9"/>
    <p:sldId id="277" r:id="rId10"/>
    <p:sldId id="279" r:id="rId11"/>
    <p:sldId id="280" r:id="rId12"/>
    <p:sldId id="278" r:id="rId13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EC3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49" d="100"/>
          <a:sy n="49" d="100"/>
        </p:scale>
        <p:origin x="-2166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68EE-62EC-4A04-AFE6-149A5D70EBB0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7F9B-1A6D-4562-A4AB-BF4A60FE19E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3E90-C98F-4C86-AA43-4F21C1910D26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9896-3529-4CC4-9327-38B66BA3801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0C67-8C13-4FE2-A3C0-4CFF58F6612A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EDB8-A42C-4AD4-B923-5A53CE37D34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4D02-6DE7-42E4-82F3-D4E3D5A3DF38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316-C1EC-48CB-97C0-93838F0E24C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FF2A-BF91-4A07-9BDC-DD568F16AE8E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4555-FC8F-4806-A757-9F39B4E843A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72A6-0CF1-4925-AE6B-9A99A65A9467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5226-0F58-4783-8FA5-0D49692600B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EE34-1A3B-425D-A069-F9BBE3396121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F6F6-E6BC-4E82-AA38-D1EDA45B5FE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8ED9-56E3-497A-88D9-16EE5683AB46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D0E82-E9FB-4EE7-B9DE-A8CE3E63EDA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B29A-FF59-4231-ABFC-5F54C56A1251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ECD6-6C4C-45DC-A2C3-5863D8E19A6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8905-D1AD-4683-8A3A-2DC80F85C6D4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A701-F01B-49B7-B472-6486535631D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233F-F27A-4AA1-9B22-D9F090BA7970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2D09-FE4F-466B-8E8A-B5172FEEA71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3A669-416D-4A24-AEF9-4681CFA585DF}" type="datetimeFigureOut">
              <a:rPr lang="es-AR"/>
              <a:pPr>
                <a:defRPr/>
              </a:pPr>
              <a:t>06/08/2020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83F23-8A1F-447B-9924-C8F720F157C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ocejunin@ms.gba.gov.a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cejunin@ms.gba.gov.a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03575" y="3287713"/>
            <a:ext cx="55451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itchFamily="34" charset="0"/>
              </a:rPr>
              <a:t>DIRECCIÓN DE </a:t>
            </a:r>
            <a:r>
              <a:rPr lang="es-E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itchFamily="34" charset="0"/>
              </a:rPr>
              <a:t>EDUCACIÓN Y FORMACIÓN PERMANENTE</a:t>
            </a:r>
            <a:endParaRPr lang="es-A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75856" y="4653136"/>
            <a:ext cx="2614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itchFamily="34" charset="0"/>
              </a:rPr>
              <a:t>Unidades de Residencia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3347864" y="4509120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275856" y="4509120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32656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Residencia que depende del Ministerio de Salud Provincial. Acreditada por Ministerio de Salud de la Nación .</a:t>
            </a:r>
            <a:endParaRPr lang="es-AR" dirty="0"/>
          </a:p>
        </p:txBody>
      </p:sp>
      <p:sp>
        <p:nvSpPr>
          <p:cNvPr id="3" name="2 Flecha derecha"/>
          <p:cNvSpPr/>
          <p:nvPr/>
        </p:nvSpPr>
        <p:spPr>
          <a:xfrm>
            <a:off x="4214810" y="7143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4857752" y="42860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Garantiza sus contenidos</a:t>
            </a:r>
          </a:p>
          <a:p>
            <a:r>
              <a:rPr lang="es-AR" dirty="0" smtClean="0"/>
              <a:t>.Permite trabajar en las dos</a:t>
            </a:r>
          </a:p>
          <a:p>
            <a:r>
              <a:rPr lang="es-AR" dirty="0" smtClean="0"/>
              <a:t> jurisdicciones  sin revalidar titulo 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916832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HIGA  Abraham </a:t>
            </a:r>
            <a:r>
              <a:rPr lang="es-AR" dirty="0" err="1" smtClean="0"/>
              <a:t>Piñeyro</a:t>
            </a:r>
            <a:r>
              <a:rPr lang="es-AR" dirty="0" smtClean="0"/>
              <a:t> es hospital cabecera de Región Sanitaria III y recibe derivaciones de regiones vecinas. </a:t>
            </a:r>
            <a:endParaRPr lang="es-AR" dirty="0"/>
          </a:p>
        </p:txBody>
      </p:sp>
      <p:sp>
        <p:nvSpPr>
          <p:cNvPr id="6" name="5 Flecha derecha"/>
          <p:cNvSpPr/>
          <p:nvPr/>
        </p:nvSpPr>
        <p:spPr>
          <a:xfrm>
            <a:off x="4071934" y="2357430"/>
            <a:ext cx="360040" cy="14401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5039544" y="200024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 Importante caudal de pacientes y diversidad de patologías ,enriquece la formación  del residente 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3645024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El Servicio de Pediatría se encuentra formado por un plantel de profesionales jóvenes. la mayoría ex residentes con sus títulos . </a:t>
            </a:r>
            <a:endParaRPr lang="es-AR" dirty="0"/>
          </a:p>
        </p:txBody>
      </p:sp>
      <p:sp>
        <p:nvSpPr>
          <p:cNvPr id="9" name="8 Flecha derecha"/>
          <p:cNvSpPr/>
          <p:nvPr/>
        </p:nvSpPr>
        <p:spPr>
          <a:xfrm>
            <a:off x="4139952" y="4077072"/>
            <a:ext cx="360040" cy="14401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5000628" y="3429000"/>
            <a:ext cx="3923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El empuje de los jóvenes sumado a la experiencia de los mayores  genera el éxito de este Servicio como así, el constante compromiso con la residencia.    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5013176"/>
            <a:ext cx="3923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El Servicio de Pediatría tiene una estructura sólida .cuenta con todo el recurso físico y humano necesario para el normal desarrollo de una residencia Todos  profesionales pediatras.  </a:t>
            </a:r>
            <a:endParaRPr lang="es-AR" dirty="0"/>
          </a:p>
        </p:txBody>
      </p:sp>
      <p:sp>
        <p:nvSpPr>
          <p:cNvPr id="12" name="11 Flecha derecha"/>
          <p:cNvSpPr/>
          <p:nvPr/>
        </p:nvSpPr>
        <p:spPr>
          <a:xfrm>
            <a:off x="4139952" y="5517232"/>
            <a:ext cx="432048" cy="144016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4860032" y="5103674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residente logra su formación  mediante </a:t>
            </a:r>
            <a:r>
              <a:rPr lang="es-AR" u="sng" dirty="0" smtClean="0"/>
              <a:t>actividades metódicas , progresivas</a:t>
            </a:r>
            <a:r>
              <a:rPr lang="es-AR" dirty="0" smtClean="0"/>
              <a:t> que permiten la ejecución personal de actos profesionales de </a:t>
            </a:r>
            <a:r>
              <a:rPr lang="es-AR" u="sng" dirty="0" smtClean="0"/>
              <a:t>complejidad creciente</a:t>
            </a:r>
            <a:r>
              <a:rPr lang="es-AR" dirty="0" smtClean="0"/>
              <a:t> ,SIEMPRE ACOMPAÑADO   y  SUPERVISADO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714488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Residencia de Pediatría </a:t>
            </a:r>
          </a:p>
          <a:p>
            <a:pPr algn="ctr"/>
            <a:r>
              <a:rPr lang="es-AR" sz="2800" dirty="0" smtClean="0"/>
              <a:t>HIGA   Abraham  </a:t>
            </a:r>
            <a:r>
              <a:rPr lang="es-AR" sz="2800" dirty="0" err="1" smtClean="0"/>
              <a:t>Piñeyro</a:t>
            </a:r>
            <a:r>
              <a:rPr lang="es-AR" sz="2800" dirty="0" smtClean="0"/>
              <a:t>   Región  Sanitaria III</a:t>
            </a:r>
          </a:p>
          <a:p>
            <a:pPr algn="ctr"/>
            <a:r>
              <a:rPr lang="es-AR" sz="2800" dirty="0" smtClean="0"/>
              <a:t>Junín -  Provincia  de  Buenos Aires </a:t>
            </a:r>
            <a:endParaRPr lang="es-AR" sz="2800" dirty="0"/>
          </a:p>
        </p:txBody>
      </p:sp>
      <p:sp>
        <p:nvSpPr>
          <p:cNvPr id="4" name="3 Rectángulo"/>
          <p:cNvSpPr/>
          <p:nvPr/>
        </p:nvSpPr>
        <p:spPr>
          <a:xfrm>
            <a:off x="2500298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AR" dirty="0" smtClean="0">
                <a:latin typeface="Arial" pitchFamily="34" charset="0"/>
              </a:rPr>
              <a:t>Sala de Docencia e Investigación</a:t>
            </a:r>
          </a:p>
          <a:p>
            <a:pPr algn="ctr">
              <a:defRPr/>
            </a:pPr>
            <a:r>
              <a:rPr lang="es-AR" dirty="0" smtClean="0">
                <a:latin typeface="Arial" pitchFamily="34" charset="0"/>
              </a:rPr>
              <a:t>.02364-433108  int.247 </a:t>
            </a:r>
          </a:p>
          <a:p>
            <a:pPr algn="ctr">
              <a:defRPr/>
            </a:pPr>
            <a:r>
              <a:rPr lang="es-AR" dirty="0" smtClean="0">
                <a:latin typeface="Arial" pitchFamily="34" charset="0"/>
                <a:ea typeface="Roboto Cn" pitchFamily="2" charset="0"/>
              </a:rPr>
              <a:t>E-mail para consultas:</a:t>
            </a:r>
            <a:r>
              <a:rPr lang="es-AR" dirty="0" smtClean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s-AR" dirty="0" smtClean="0">
                <a:solidFill>
                  <a:schemeClr val="bg1"/>
                </a:solidFill>
                <a:latin typeface="Arial" pitchFamily="34" charset="0"/>
                <a:hlinkClick r:id="rId2"/>
              </a:rPr>
              <a:t>docejunin@ms.gba.gov.ar</a:t>
            </a:r>
            <a:endParaRPr lang="es-AR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riángulo rectángulo"/>
          <p:cNvSpPr/>
          <p:nvPr/>
        </p:nvSpPr>
        <p:spPr>
          <a:xfrm>
            <a:off x="1475656" y="1628800"/>
            <a:ext cx="7344816" cy="4176464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8 CuadroTexto"/>
          <p:cNvSpPr txBox="1">
            <a:spLocks noChangeArrowheads="1"/>
          </p:cNvSpPr>
          <p:nvPr/>
        </p:nvSpPr>
        <p:spPr bwMode="auto">
          <a:xfrm>
            <a:off x="0" y="0"/>
            <a:ext cx="5545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Roboto" pitchFamily="2" charset="0"/>
              </a:rPr>
              <a:t>Especialidad:  Pediatría  </a:t>
            </a:r>
          </a:p>
        </p:txBody>
      </p:sp>
      <p:sp>
        <p:nvSpPr>
          <p:cNvPr id="3" name="20 CuadroTexto"/>
          <p:cNvSpPr txBox="1">
            <a:spLocks noChangeArrowheads="1"/>
          </p:cNvSpPr>
          <p:nvPr/>
        </p:nvSpPr>
        <p:spPr bwMode="auto">
          <a:xfrm>
            <a:off x="0" y="500042"/>
            <a:ext cx="8424936" cy="69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2000" b="1" dirty="0" smtClean="0">
                <a:latin typeface="Arial" pitchFamily="34" charset="0"/>
                <a:ea typeface="Roboto Cn" pitchFamily="2" charset="0"/>
              </a:rPr>
              <a:t>Hospital : </a:t>
            </a:r>
            <a:r>
              <a:rPr lang="es-AR" sz="2000" dirty="0" smtClean="0">
                <a:latin typeface="Arial" pitchFamily="34" charset="0"/>
              </a:rPr>
              <a:t>H.I.G.A. </a:t>
            </a:r>
            <a:r>
              <a:rPr lang="es-AR" sz="2000" b="1" dirty="0" smtClean="0">
                <a:latin typeface="Arial" pitchFamily="34" charset="0"/>
              </a:rPr>
              <a:t> </a:t>
            </a:r>
            <a:r>
              <a:rPr lang="es-AR" sz="2000" dirty="0" smtClean="0">
                <a:latin typeface="Arial" pitchFamily="34" charset="0"/>
                <a:ea typeface="Roboto Cn" pitchFamily="2" charset="0"/>
              </a:rPr>
              <a:t>Abraham </a:t>
            </a:r>
            <a:r>
              <a:rPr lang="es-AR" sz="2000" dirty="0" err="1" smtClean="0">
                <a:latin typeface="Arial" pitchFamily="34" charset="0"/>
                <a:ea typeface="Roboto Cn" pitchFamily="2" charset="0"/>
              </a:rPr>
              <a:t>Piñeyro</a:t>
            </a:r>
            <a:r>
              <a:rPr lang="es-AR" sz="2000" dirty="0" smtClean="0">
                <a:latin typeface="Arial" pitchFamily="34" charset="0"/>
                <a:ea typeface="Roboto Cn" pitchFamily="2" charset="0"/>
              </a:rPr>
              <a:t> </a:t>
            </a:r>
            <a:r>
              <a:rPr lang="es-AR" sz="2000" b="1" dirty="0" smtClean="0">
                <a:latin typeface="Arial" pitchFamily="34" charset="0"/>
                <a:ea typeface="Roboto Cn" pitchFamily="2" charset="0"/>
              </a:rPr>
              <a:t/>
            </a:r>
            <a:br>
              <a:rPr lang="es-AR" sz="2000" b="1" dirty="0" smtClean="0">
                <a:latin typeface="Arial" pitchFamily="34" charset="0"/>
                <a:ea typeface="Roboto Cn" pitchFamily="2" charset="0"/>
              </a:rPr>
            </a:br>
            <a:r>
              <a:rPr lang="es-AR" sz="2000" dirty="0" smtClean="0">
                <a:latin typeface="Arial" pitchFamily="34" charset="0"/>
                <a:ea typeface="Roboto Cn" pitchFamily="2" charset="0"/>
              </a:rPr>
              <a:t>Dirección:  Lavalle 1803</a:t>
            </a:r>
            <a:br>
              <a:rPr lang="es-AR" sz="2000" dirty="0" smtClean="0">
                <a:latin typeface="Arial" pitchFamily="34" charset="0"/>
                <a:ea typeface="Roboto Cn" pitchFamily="2" charset="0"/>
              </a:rPr>
            </a:br>
            <a:r>
              <a:rPr lang="es-AR" sz="2000" dirty="0" smtClean="0">
                <a:latin typeface="Arial" pitchFamily="34" charset="0"/>
                <a:ea typeface="Roboto Cn" pitchFamily="2" charset="0"/>
              </a:rPr>
              <a:t>Localidad: Junín Provincia de Buenos Aires </a:t>
            </a:r>
            <a:br>
              <a:rPr lang="es-AR" sz="2000" dirty="0" smtClean="0">
                <a:latin typeface="Arial" pitchFamily="34" charset="0"/>
                <a:ea typeface="Roboto Cn" pitchFamily="2" charset="0"/>
              </a:rPr>
            </a:br>
            <a:r>
              <a:rPr lang="es-AR" sz="2000" dirty="0" smtClean="0">
                <a:latin typeface="Arial" pitchFamily="34" charset="0"/>
                <a:ea typeface="Roboto Cn" pitchFamily="2" charset="0"/>
              </a:rPr>
              <a:t>Teléfonos: 02364 </a:t>
            </a:r>
            <a:r>
              <a:rPr lang="es-AR" sz="2000" dirty="0" smtClean="0">
                <a:latin typeface="Arial" pitchFamily="34" charset="0"/>
              </a:rPr>
              <a:t>433108- 433138</a:t>
            </a: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Cn" pitchFamily="2" charset="0"/>
              </a:rPr>
              <a:t/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Cn" pitchFamily="2" charset="0"/>
              </a:rPr>
            </a:br>
            <a:r>
              <a:rPr lang="es-AR" sz="2000" dirty="0" smtClean="0">
                <a:latin typeface="Arial" pitchFamily="34" charset="0"/>
                <a:ea typeface="Roboto Cn" pitchFamily="2" charset="0"/>
              </a:rPr>
              <a:t>Región Sanitaria: R.S.III</a:t>
            </a: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Cn" pitchFamily="2" charset="0"/>
              </a:rPr>
              <a:t/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Cn" pitchFamily="2" charset="0"/>
              </a:rPr>
            </a:br>
            <a:r>
              <a:rPr lang="es-AR" sz="2000" dirty="0" smtClean="0">
                <a:latin typeface="Arial" pitchFamily="34" charset="0"/>
                <a:ea typeface="Roboto Cn" pitchFamily="2" charset="0"/>
              </a:rPr>
              <a:t>Autoridades</a:t>
            </a:r>
          </a:p>
          <a:p>
            <a:r>
              <a:rPr lang="es-AR" sz="2000" dirty="0" smtClean="0"/>
              <a:t>·  Director Ejecutivo  Dr. Sebastián Meneses </a:t>
            </a:r>
          </a:p>
          <a:p>
            <a:r>
              <a:rPr lang="es-AR" sz="2000" dirty="0" smtClean="0"/>
              <a:t>·  Director Asociado   Lic. Mario </a:t>
            </a:r>
            <a:r>
              <a:rPr lang="es-AR" sz="2000" dirty="0" err="1" smtClean="0"/>
              <a:t>Scévola</a:t>
            </a:r>
            <a:r>
              <a:rPr lang="es-AR" sz="2000" dirty="0" smtClean="0"/>
              <a:t> </a:t>
            </a:r>
          </a:p>
          <a:p>
            <a:r>
              <a:rPr lang="es-AR" sz="2000" dirty="0" smtClean="0"/>
              <a:t>·  Director Asociado:  Dr. Juan </a:t>
            </a:r>
            <a:r>
              <a:rPr lang="es-AR" sz="2000" dirty="0" err="1" smtClean="0"/>
              <a:t>Pezzi</a:t>
            </a:r>
            <a:r>
              <a:rPr lang="es-AR" sz="2000" dirty="0" smtClean="0"/>
              <a:t> </a:t>
            </a:r>
          </a:p>
          <a:p>
            <a:r>
              <a:rPr lang="es-AR" sz="2000" dirty="0" smtClean="0"/>
              <a:t>·  Director Asociado : Dr. Marcos </a:t>
            </a:r>
            <a:r>
              <a:rPr lang="es-AR" sz="2000" dirty="0" err="1" smtClean="0"/>
              <a:t>Jaureguizar</a:t>
            </a:r>
            <a:r>
              <a:rPr lang="es-AR" sz="2000" dirty="0" smtClean="0"/>
              <a:t> </a:t>
            </a:r>
          </a:p>
          <a:p>
            <a:r>
              <a:rPr lang="es-AR" sz="2000" dirty="0" smtClean="0"/>
              <a:t>·  Directora Asociada : </a:t>
            </a:r>
            <a:r>
              <a:rPr lang="es-AR" sz="2000" dirty="0" err="1" smtClean="0"/>
              <a:t>Lic</a:t>
            </a:r>
            <a:r>
              <a:rPr lang="es-AR" sz="2000" dirty="0" smtClean="0"/>
              <a:t> Cristina Tejo</a:t>
            </a:r>
          </a:p>
          <a:p>
            <a:pPr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Cn" pitchFamily="2" charset="0"/>
              </a:rPr>
              <a:t/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 Cn" pitchFamily="2" charset="0"/>
              </a:rPr>
            </a:br>
            <a:r>
              <a:rPr lang="es-AR" sz="2000" dirty="0" smtClean="0">
                <a:latin typeface="Arial" pitchFamily="34" charset="0"/>
                <a:ea typeface="Roboto Cn" pitchFamily="2" charset="0"/>
              </a:rPr>
              <a:t>Docencia e Investigación: </a:t>
            </a:r>
            <a:r>
              <a:rPr lang="es-AR" sz="2000" dirty="0" smtClean="0">
                <a:latin typeface="Arial" pitchFamily="34" charset="0"/>
              </a:rPr>
              <a:t>Dr. Darío </a:t>
            </a:r>
            <a:r>
              <a:rPr lang="es-AR" sz="2000" dirty="0" err="1" smtClean="0">
                <a:latin typeface="Arial" pitchFamily="34" charset="0"/>
              </a:rPr>
              <a:t>Saponara</a:t>
            </a:r>
            <a:endParaRPr lang="es-AR" sz="2000" dirty="0" smtClean="0">
              <a:latin typeface="Arial" pitchFamily="34" charset="0"/>
            </a:endParaRPr>
          </a:p>
          <a:p>
            <a:pPr>
              <a:defRPr/>
            </a:pPr>
            <a:r>
              <a:rPr lang="es-AR" sz="2000" dirty="0" smtClean="0">
                <a:latin typeface="Arial" pitchFamily="34" charset="0"/>
                <a:ea typeface="Roboto Cn" pitchFamily="2" charset="0"/>
              </a:rPr>
              <a:t>Jefe de Servicio: Dra. </a:t>
            </a:r>
            <a:r>
              <a:rPr lang="es-AR" sz="2000" dirty="0" err="1" smtClean="0">
                <a:latin typeface="Arial" pitchFamily="34" charset="0"/>
                <a:ea typeface="Roboto Cn" pitchFamily="2" charset="0"/>
              </a:rPr>
              <a:t>Elisabet</a:t>
            </a:r>
            <a:r>
              <a:rPr lang="es-AR" sz="2000" dirty="0" smtClean="0">
                <a:latin typeface="Arial" pitchFamily="34" charset="0"/>
                <a:ea typeface="Roboto Cn" pitchFamily="2" charset="0"/>
              </a:rPr>
              <a:t> </a:t>
            </a:r>
            <a:r>
              <a:rPr lang="es-AR" sz="2000" dirty="0" err="1" smtClean="0">
                <a:latin typeface="Arial" pitchFamily="34" charset="0"/>
                <a:ea typeface="Roboto Cn" pitchFamily="2" charset="0"/>
              </a:rPr>
              <a:t>Fadda</a:t>
            </a:r>
            <a:r>
              <a:rPr lang="es-AR" sz="2000" dirty="0" smtClean="0">
                <a:latin typeface="Arial" pitchFamily="34" charset="0"/>
                <a:ea typeface="Roboto Cn" pitchFamily="2" charset="0"/>
              </a:rPr>
              <a:t> </a:t>
            </a:r>
            <a:br>
              <a:rPr lang="es-AR" sz="2000" dirty="0" smtClean="0">
                <a:latin typeface="Arial" pitchFamily="34" charset="0"/>
                <a:ea typeface="Roboto Cn" pitchFamily="2" charset="0"/>
              </a:rPr>
            </a:br>
            <a:r>
              <a:rPr lang="es-AR" sz="2000" dirty="0" smtClean="0">
                <a:latin typeface="Arial" pitchFamily="34" charset="0"/>
                <a:ea typeface="Roboto Cn" pitchFamily="2" charset="0"/>
              </a:rPr>
              <a:t>Instructor de Residencia::</a:t>
            </a:r>
            <a:r>
              <a:rPr lang="es-AR" sz="2000" dirty="0" err="1" smtClean="0">
                <a:latin typeface="Arial" pitchFamily="34" charset="0"/>
                <a:ea typeface="Roboto Cn" pitchFamily="2" charset="0"/>
              </a:rPr>
              <a:t>Dra</a:t>
            </a:r>
            <a:r>
              <a:rPr lang="es-AR" sz="2000" dirty="0" smtClean="0">
                <a:latin typeface="Arial" pitchFamily="34" charset="0"/>
                <a:ea typeface="Roboto Cn" pitchFamily="2" charset="0"/>
              </a:rPr>
              <a:t> Ana María Olmos </a:t>
            </a:r>
            <a:br>
              <a:rPr lang="es-AR" sz="2000" dirty="0" smtClean="0">
                <a:latin typeface="Arial" pitchFamily="34" charset="0"/>
                <a:ea typeface="Roboto Cn" pitchFamily="2" charset="0"/>
              </a:rPr>
            </a:br>
            <a:r>
              <a:rPr lang="es-AR" sz="2000" dirty="0" smtClean="0">
                <a:latin typeface="Arial" pitchFamily="34" charset="0"/>
              </a:rPr>
              <a:t>Sala de Docencia e Investigación.02364-433108  int.247 </a:t>
            </a:r>
          </a:p>
          <a:p>
            <a:pPr>
              <a:defRPr/>
            </a:pPr>
            <a:r>
              <a:rPr lang="es-AR" sz="2000" dirty="0" smtClean="0">
                <a:latin typeface="Arial" pitchFamily="34" charset="0"/>
                <a:ea typeface="Roboto Cn" pitchFamily="2" charset="0"/>
              </a:rPr>
              <a:t>E-mail para consultas:</a:t>
            </a:r>
            <a:r>
              <a:rPr lang="es-AR" sz="2000" dirty="0" smtClean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hlinkClick r:id="rId2"/>
              </a:rPr>
              <a:t>docejunin@ms.gba.gov.ar</a:t>
            </a:r>
            <a:endParaRPr lang="es-AR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endParaRPr lang="es-AR" sz="1400" dirty="0" smtClean="0">
              <a:latin typeface="Arial" pitchFamily="34" charset="0"/>
            </a:endParaRPr>
          </a:p>
          <a:p>
            <a:pPr>
              <a:defRPr/>
            </a:pPr>
            <a:endParaRPr lang="es-AR" sz="1100" b="1" dirty="0" smtClean="0">
              <a:latin typeface="Arial" pitchFamily="34" charset="0"/>
            </a:endParaRPr>
          </a:p>
          <a:p>
            <a:pPr>
              <a:defRPr/>
            </a:pPr>
            <a:r>
              <a:rPr lang="es-AR" sz="2000" dirty="0" smtClean="0">
                <a:latin typeface="Arial" pitchFamily="34" charset="0"/>
              </a:rPr>
              <a:t> </a:t>
            </a:r>
          </a:p>
          <a:p>
            <a:pPr>
              <a:defRPr/>
            </a:pPr>
            <a:r>
              <a:rPr lang="es-AR" sz="2000" dirty="0" smtClean="0">
                <a:latin typeface="Roboto Cn" pitchFamily="2" charset="0"/>
              </a:rPr>
              <a:t> </a:t>
            </a:r>
          </a:p>
          <a:p>
            <a:pPr>
              <a:defRPr/>
            </a:pPr>
            <a:endParaRPr lang="es-AR" sz="2000" dirty="0" smtClean="0">
              <a:latin typeface="Roboto Cn" pitchFamily="2" charset="0"/>
            </a:endParaRPr>
          </a:p>
          <a:p>
            <a:pPr>
              <a:defRPr/>
            </a:pPr>
            <a:endParaRPr lang="es-AR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336704" cy="45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0" y="486916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/>
              <a:t>Se desarrolla dentro del contexto de Hospital Inter zonal con sistema de Cuidados Progresivos La  Residencia participa del trabajo multidisciplinario articulando con los diferentes niveles de atención.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44208" y="332656"/>
            <a:ext cx="24482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/>
              <a:t>En el marco de la realidad sanitaria de nuestro país , esta residencia tiene un </a:t>
            </a:r>
            <a:r>
              <a:rPr lang="es-AR" b="1" dirty="0" smtClean="0"/>
              <a:t>PERFIL  CLINICO</a:t>
            </a:r>
            <a:r>
              <a:rPr lang="es-AR" dirty="0" smtClean="0"/>
              <a:t>  con apertura hacia  el fortalecimiento de   APS, desde la concepción hasta la adolescencia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.</a:t>
            </a:r>
            <a:r>
              <a:rPr lang="es-AR" sz="1600" dirty="0" smtClean="0"/>
              <a:t>El marco teórico es el programa de Residencias de la Provincia de Buenos Aires con adaptaciones </a:t>
            </a:r>
            <a:r>
              <a:rPr lang="es-AR" dirty="0" smtClean="0"/>
              <a:t>regionales   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8 CuadroTexto"/>
          <p:cNvSpPr txBox="1">
            <a:spLocks noChangeArrowheads="1"/>
          </p:cNvSpPr>
          <p:nvPr/>
        </p:nvSpPr>
        <p:spPr bwMode="auto">
          <a:xfrm>
            <a:off x="1763688" y="188640"/>
            <a:ext cx="7129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ES" sz="2400" dirty="0" smtClean="0">
                <a:latin typeface="Arial" pitchFamily="34" charset="0"/>
                <a:ea typeface="Roboto Cn" pitchFamily="2" charset="0"/>
              </a:rPr>
              <a:t>Perfil asistencial del servicio sede</a:t>
            </a:r>
            <a:endParaRPr lang="es-AR" sz="2400" dirty="0" smtClean="0">
              <a:latin typeface="Arial" pitchFamily="34" charset="0"/>
              <a:ea typeface="Roboto Cn" pitchFamily="2" charset="0"/>
            </a:endParaRPr>
          </a:p>
        </p:txBody>
      </p:sp>
      <p:sp>
        <p:nvSpPr>
          <p:cNvPr id="3" name="20 CuadroTexto"/>
          <p:cNvSpPr txBox="1">
            <a:spLocks noChangeArrowheads="1"/>
          </p:cNvSpPr>
          <p:nvPr/>
        </p:nvSpPr>
        <p:spPr bwMode="auto">
          <a:xfrm>
            <a:off x="0" y="620688"/>
            <a:ext cx="9144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/>
            <a:r>
              <a:rPr lang="es-AR" sz="2000" b="1" dirty="0" smtClean="0"/>
              <a:t> </a:t>
            </a:r>
            <a:r>
              <a:rPr lang="es-AR" sz="2400" dirty="0" smtClean="0"/>
              <a:t>El Servicio de Pediatría distribuye su recurso humano en: </a:t>
            </a:r>
          </a:p>
          <a:p>
            <a:pPr algn="just"/>
            <a:r>
              <a:rPr lang="es-AR" sz="2400" dirty="0" smtClean="0"/>
              <a:t>1) </a:t>
            </a:r>
            <a:r>
              <a:rPr lang="es-AR" sz="2400" u="sng" dirty="0" smtClean="0"/>
              <a:t>Unidad de Internación</a:t>
            </a:r>
            <a:r>
              <a:rPr lang="es-AR" sz="2400" dirty="0" smtClean="0"/>
              <a:t>, compuesta por 24 camas, La misma se encuentra a cargo de 5 médicos de planta quienes realizan asistencia y  seguimiento de los pacientes internados en la sala y consultorios</a:t>
            </a:r>
          </a:p>
          <a:p>
            <a:pPr algn="just"/>
            <a:r>
              <a:rPr lang="es-AR" sz="2400" dirty="0" smtClean="0"/>
              <a:t>2) </a:t>
            </a:r>
            <a:r>
              <a:rPr lang="es-AR" sz="2400" u="sng" dirty="0" smtClean="0"/>
              <a:t>Servicio de Emergencias</a:t>
            </a:r>
            <a:r>
              <a:rPr lang="es-AR" sz="2400" dirty="0" smtClean="0"/>
              <a:t>, Las guardias están a cargo de dos médicos de guardia activa todos los días de semana (incluyendo fin de semana) quienes acompañan durante la misma el desempeño de los residentes. </a:t>
            </a:r>
          </a:p>
          <a:p>
            <a:pPr algn="just"/>
            <a:r>
              <a:rPr lang="es-AR" sz="2400" dirty="0" smtClean="0"/>
              <a:t>3)  </a:t>
            </a:r>
            <a:r>
              <a:rPr lang="es-AR" sz="2400" u="sng" dirty="0" smtClean="0"/>
              <a:t>Unidad de Cuidados Intensivos Pediátricos</a:t>
            </a:r>
            <a:r>
              <a:rPr lang="es-AR" sz="2400" dirty="0" smtClean="0"/>
              <a:t> a cargo de un coordinador y 7 médicos de guardia, esta cuenta con 4-6 camas disponibles. </a:t>
            </a:r>
          </a:p>
          <a:p>
            <a:pPr algn="just"/>
            <a:r>
              <a:rPr lang="es-AR" sz="2400" dirty="0" smtClean="0"/>
              <a:t>4) </a:t>
            </a:r>
            <a:r>
              <a:rPr lang="es-AR" sz="2400" u="sng" dirty="0" smtClean="0"/>
              <a:t>Consultorios Externos</a:t>
            </a:r>
            <a:r>
              <a:rPr lang="es-AR" sz="2400" dirty="0" smtClean="0"/>
              <a:t> en horario matutino y vespertino a cargo de pediatras del </a:t>
            </a:r>
            <a:r>
              <a:rPr lang="es-AR" sz="2400" dirty="0" err="1" smtClean="0"/>
              <a:t>staff</a:t>
            </a:r>
            <a:r>
              <a:rPr lang="es-AR" sz="2400" dirty="0" smtClean="0"/>
              <a:t> del Servicio</a:t>
            </a:r>
          </a:p>
          <a:p>
            <a:pPr algn="just"/>
            <a:r>
              <a:rPr lang="es-AR" sz="2400" dirty="0" smtClean="0"/>
              <a:t>  </a:t>
            </a:r>
            <a:r>
              <a:rPr lang="es-AR" sz="2400" u="sng" dirty="0" smtClean="0"/>
              <a:t>Consultorio de especialistas</a:t>
            </a:r>
            <a:r>
              <a:rPr lang="es-AR" sz="2400" dirty="0" smtClean="0"/>
              <a:t> pediátricos, neurología, nefrología, </a:t>
            </a:r>
            <a:r>
              <a:rPr lang="es-AR" sz="2400" dirty="0" err="1" smtClean="0"/>
              <a:t>infectología</a:t>
            </a:r>
            <a:r>
              <a:rPr lang="es-AR" sz="2400" dirty="0" smtClean="0"/>
              <a:t>,  </a:t>
            </a:r>
            <a:r>
              <a:rPr lang="es-AR" sz="2400" dirty="0" err="1" smtClean="0"/>
              <a:t>neumonología</a:t>
            </a:r>
            <a:r>
              <a:rPr lang="es-AR" sz="2400" dirty="0" smtClean="0"/>
              <a:t>, cirugía, cardiología. </a:t>
            </a:r>
          </a:p>
          <a:p>
            <a:endParaRPr lang="es-AR" sz="20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7647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/>
              <a:t>5). </a:t>
            </a:r>
            <a:r>
              <a:rPr lang="es-AR" sz="2000" u="sng" dirty="0" smtClean="0"/>
              <a:t>Servicio de Cuidados Intensivos Neonatales</a:t>
            </a:r>
            <a:r>
              <a:rPr lang="es-AR" sz="2000" dirty="0" smtClean="0"/>
              <a:t>, cuenta con 18 incubadoras a cargo de 4 </a:t>
            </a:r>
            <a:r>
              <a:rPr lang="es-AR" sz="2000" dirty="0" err="1" smtClean="0"/>
              <a:t>Neonatólogos</a:t>
            </a:r>
            <a:r>
              <a:rPr lang="es-AR" sz="2000" dirty="0" smtClean="0"/>
              <a:t> de planta y 7 profesionales de guardia activa. </a:t>
            </a:r>
          </a:p>
          <a:p>
            <a:pPr algn="just"/>
            <a:r>
              <a:rPr lang="es-AR" sz="2000" dirty="0" smtClean="0"/>
              <a:t> </a:t>
            </a:r>
            <a:r>
              <a:rPr lang="es-AR" sz="2000" u="sng" dirty="0" smtClean="0"/>
              <a:t>6)La Unidad de Residencia  </a:t>
            </a:r>
            <a:r>
              <a:rPr lang="es-AR" sz="2000" dirty="0" smtClean="0"/>
              <a:t>compuesta por 1  Instructor.  1 Jefe de Residentes y dos residentes por año.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213285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/>
              <a:t>Todos los profesionales Pediatras desde cada una de sus áreas ,acompañan y  supervisan en forma continua la formación de los residentes en sus diferentes rotaciones  por lo que  </a:t>
            </a:r>
            <a:r>
              <a:rPr lang="es-AR" sz="2000" b="1" u="sng" dirty="0" smtClean="0"/>
              <a:t>nunca se encuentran desarrollando una actividad sin  respaldo de sus superiores.</a:t>
            </a:r>
            <a:endParaRPr lang="es-AR" sz="2000" b="1" dirty="0" smtClean="0"/>
          </a:p>
          <a:p>
            <a:pPr algn="just"/>
            <a:r>
              <a:rPr lang="es-AR" sz="2000" dirty="0" smtClean="0"/>
              <a:t> En el HIGA Junín hallan su centro de formación las residencias médicas de Clínica Médica, Medicina General, Terapia Intensiva, Bioquímica Cirugía General, Traumatología  Neonatología, </a:t>
            </a:r>
            <a:r>
              <a:rPr lang="es-AR" sz="2000" dirty="0" err="1" smtClean="0"/>
              <a:t>Emergentología</a:t>
            </a:r>
            <a:r>
              <a:rPr lang="es-AR" sz="2000" dirty="0" smtClean="0"/>
              <a:t>  Servicio Social y Psicología permitiendo el desarrollo interdisciplinario del médico residente. </a:t>
            </a:r>
          </a:p>
          <a:p>
            <a:pPr algn="just"/>
            <a:r>
              <a:rPr lang="es-AR" sz="2000" dirty="0" smtClean="0"/>
              <a:t> Se reciben profesionales en formación de diferentes niveles (Practica final obligatoria de UNLP, </a:t>
            </a:r>
            <a:r>
              <a:rPr lang="es-AR" sz="2000" dirty="0" err="1" smtClean="0"/>
              <a:t>U.N.R.y</a:t>
            </a:r>
            <a:r>
              <a:rPr lang="es-AR" sz="2000" dirty="0" smtClean="0"/>
              <a:t> UBA </a:t>
            </a:r>
          </a:p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…</a:t>
            </a:r>
            <a:endParaRPr lang="es-AR" sz="20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316890" y="188640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 smtClean="0">
                <a:latin typeface="Arial" pitchFamily="34" charset="0"/>
                <a:ea typeface="Roboto Cn" pitchFamily="2" charset="0"/>
              </a:rPr>
              <a:t>Perfil asistencial del servicio sede</a:t>
            </a:r>
            <a:endParaRPr lang="es-AR" sz="2400" dirty="0" smtClean="0">
              <a:latin typeface="Arial" pitchFamily="34" charset="0"/>
              <a:ea typeface="Roboto C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ESQUEMA  PEDAGÓGICO  </a:t>
            </a:r>
            <a:endParaRPr kumimoji="0" lang="es-A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capacitación en servicio teórico practica asistencial , mediante </a:t>
            </a: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actividades metódicas y progresivas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 permiten el desarrollo personal de actos profesionales de </a:t>
            </a: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complejidad creciente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la intervención activa del residente en la </a:t>
            </a: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resolución de problemas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salud son los ejes alrededor de los cuales giran las experiencias de aprendizajes .El conflicto cognitivo será el disparador para la búsqueda de  soluciones a través del diálogo el debate y la reflexión conjunta logrando los cambios sobre los conocimientos previos.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924944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ACTIVIDAD</a:t>
            </a:r>
            <a:r>
              <a:rPr kumimoji="0" lang="es-AR" sz="240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ACADEMICA </a:t>
            </a:r>
            <a:r>
              <a:rPr kumimoji="0" lang="es-A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s-A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Lunes a viernes 8,15 a 9.30 presentación y discusión de pacientes  dirigidos por Jefe de Servicio, Jefe de Sala y Consultorios,  Instructor y J. de </a:t>
            </a:r>
            <a:r>
              <a:rPr kumimoji="0" lang="es-A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Residentes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Miércoles  10 a 12 Hs Ateneo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Lunes a jueves de 14 a 15,30 horas, clase para residentes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Lunes a Jueves 15,30 a 17Hs discusión de pacientes en Unidad de Residencia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Viernes 14 a 17: Búsqueda bibliográfica  Elaboración de trabajos científicos 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u="sng" dirty="0" smtClean="0"/>
              <a:t>ACTIVIDAD  ASISTENCIAL</a:t>
            </a:r>
            <a:endParaRPr lang="es-AR" sz="2400" u="sng" dirty="0"/>
          </a:p>
        </p:txBody>
      </p:sp>
      <p:sp>
        <p:nvSpPr>
          <p:cNvPr id="3" name="2 Rectángulo"/>
          <p:cNvSpPr/>
          <p:nvPr/>
        </p:nvSpPr>
        <p:spPr>
          <a:xfrm>
            <a:off x="0" y="620688"/>
            <a:ext cx="8964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La actividad asistencial de  residencia se desarrolla en:</a:t>
            </a:r>
          </a:p>
          <a:p>
            <a:r>
              <a:rPr lang="es-AR" sz="2000" dirty="0" smtClean="0"/>
              <a:t>Unidad de Internación. </a:t>
            </a:r>
          </a:p>
          <a:p>
            <a:r>
              <a:rPr lang="es-AR" sz="2000" dirty="0" smtClean="0"/>
              <a:t>Servicio de Emergencias .</a:t>
            </a:r>
          </a:p>
          <a:p>
            <a:r>
              <a:rPr lang="es-AR" sz="2000" dirty="0" smtClean="0"/>
              <a:t>Consultorios de Clínica Pediátrica</a:t>
            </a:r>
          </a:p>
          <a:p>
            <a:r>
              <a:rPr lang="es-AR" sz="2000" dirty="0" smtClean="0"/>
              <a:t>Consultorio de Especialistas </a:t>
            </a:r>
          </a:p>
          <a:p>
            <a:endParaRPr lang="es-AR" sz="2000" dirty="0" smtClean="0"/>
          </a:p>
          <a:p>
            <a:r>
              <a:rPr lang="es-AR" sz="2000" dirty="0" smtClean="0"/>
              <a:t>Rotaciones: Neonatología, UCIP </a:t>
            </a:r>
          </a:p>
          <a:p>
            <a:r>
              <a:rPr lang="es-AR" sz="2000" dirty="0" smtClean="0"/>
              <a:t>Rotaciones curriculares </a:t>
            </a:r>
            <a:r>
              <a:rPr lang="es-AR" sz="2000" dirty="0" err="1" smtClean="0"/>
              <a:t>extramuro</a:t>
            </a:r>
            <a:r>
              <a:rPr lang="es-AR" sz="2000" dirty="0" smtClean="0"/>
              <a:t>:  2-3 meses por Hospitales de mayor complejidad  ( </a:t>
            </a:r>
            <a:r>
              <a:rPr lang="es-AR" sz="2000" dirty="0" err="1" smtClean="0"/>
              <a:t>Ludovica</a:t>
            </a:r>
            <a:r>
              <a:rPr lang="es-AR" sz="2000" dirty="0" smtClean="0"/>
              <a:t>/ R </a:t>
            </a:r>
            <a:r>
              <a:rPr lang="es-AR" sz="2000" dirty="0" err="1" smtClean="0"/>
              <a:t>Gutierrez</a:t>
            </a:r>
            <a:r>
              <a:rPr lang="es-AR" sz="2000" dirty="0" smtClean="0"/>
              <a:t>/ </a:t>
            </a:r>
            <a:r>
              <a:rPr lang="es-AR" sz="2000" dirty="0" err="1" smtClean="0"/>
              <a:t>H.Garrahan</a:t>
            </a:r>
            <a:r>
              <a:rPr lang="es-AR" sz="2000" dirty="0" smtClean="0"/>
              <a:t>) </a:t>
            </a:r>
          </a:p>
          <a:p>
            <a:r>
              <a:rPr lang="es-AR" sz="2000" dirty="0" smtClean="0"/>
              <a:t>C.AP.S.</a:t>
            </a:r>
          </a:p>
          <a:p>
            <a:r>
              <a:rPr lang="es-AR" sz="2000" dirty="0" smtClean="0"/>
              <a:t>Rotaciones electivas;  2 meses </a:t>
            </a:r>
            <a:r>
              <a:rPr lang="es-AR" sz="2000" dirty="0" err="1" smtClean="0"/>
              <a:t>intra</a:t>
            </a:r>
            <a:r>
              <a:rPr lang="es-AR" sz="2000" dirty="0" smtClean="0"/>
              <a:t> o extramuros </a:t>
            </a:r>
            <a:endParaRPr lang="es-AR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29300"/>
            <a:ext cx="914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414908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s-A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Los médicos de planta ,el Jefe de Residentes y residente superiores son referentes diarios en la tarea  docente asistencial. </a:t>
            </a:r>
            <a:endParaRPr lang="es-AR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s-A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Los médicos de guardia interactúan cotidianamente con los residentes con una actitud docente manifiesta ya que en su mayoría son ex-residentes del hospital que respetan, y aprecian la residencia</a:t>
            </a:r>
            <a:endParaRPr lang="es-AR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39752" y="260648"/>
            <a:ext cx="5498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400" u="sng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ACTIVIDADES  DE  INVESTIGACIÓN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917912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Trabajos Científicos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presenta un trabajo científico  por año como mínimo ,  organizado  entre servicio y residencia  </a:t>
            </a:r>
            <a:r>
              <a:rPr kumimoji="0" lang="es-A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Actualmente se planifica dictar ,en forma paralela al módulo transversal, un curso de Metodología de la Investigación, con la finalidad de enriquecer conocimientos en las publicaciones.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Trabajos realizados en últimos años: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Artículo </a:t>
            </a: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DESNUTRICION AGUDA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Publicado en libro  Pediatría en Red 1 Año  2015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Artículo </a:t>
            </a: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HEMATURIA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Publicado  en libro  Pediatría en Red 2. Año 2016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ABSCESO HEPATICO Poster: Publicado en Congreso Argentino de Pediatría 2017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INFECCIÓN DE PIEL Y PARTES BLANDAS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Poster publicado en Congreso Argentino de Pediatría  Año  2019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TRAUMA PEDIATRICO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Ateneo  plataforma virtual SAP. Año 2020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INFECCIONES OSTEOARTICULARES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  Ateneo  plataforma virtual SAP .(16/7/2020) 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TRATAMIENTO SINTOMATICO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  Ateneo  plataforma virtual SAP. ( 28/7/2020)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VACUNAS OPORTUNIDADES PEDDIDAS</a:t>
            </a:r>
            <a:r>
              <a:rPr kumimoji="0" 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Publicado en libro, Pediatría en Red 3 (etapa de edición) Año 2020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332656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b="1" dirty="0" smtClean="0">
                <a:latin typeface="Edwardian Script ITC" pitchFamily="66" charset="0"/>
              </a:rPr>
              <a:t>Por que  elegir  ser  un  compañero  más  de  este  grupo?</a:t>
            </a:r>
            <a:endParaRPr lang="es-AR" sz="5400" b="1" dirty="0">
              <a:latin typeface="Edwardian Script ITC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264696" cy="451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949</TotalTime>
  <Words>822</Words>
  <Application>Microsoft Office PowerPoint</Application>
  <PresentationFormat>Presentación en pantalla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HIGA</cp:lastModifiedBy>
  <cp:revision>59</cp:revision>
  <dcterms:created xsi:type="dcterms:W3CDTF">2020-04-21T21:56:41Z</dcterms:created>
  <dcterms:modified xsi:type="dcterms:W3CDTF">2020-08-06T14:21:49Z</dcterms:modified>
</cp:coreProperties>
</file>