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AEC3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881" autoAdjust="0"/>
  </p:normalViewPr>
  <p:slideViewPr>
    <p:cSldViewPr>
      <p:cViewPr varScale="1">
        <p:scale>
          <a:sx n="63" d="100"/>
          <a:sy n="63" d="100"/>
        </p:scale>
        <p:origin x="-15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68EE-62EC-4A04-AFE6-149A5D70EBB0}" type="datetimeFigureOut">
              <a:rPr lang="es-AR"/>
              <a:pPr>
                <a:defRPr/>
              </a:pPr>
              <a:t>07/08/2020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7F9B-1A6D-4562-A4AB-BF4A60FE19E1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E3E90-C98F-4C86-AA43-4F21C1910D26}" type="datetimeFigureOut">
              <a:rPr lang="es-AR"/>
              <a:pPr>
                <a:defRPr/>
              </a:pPr>
              <a:t>07/08/2020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9896-3529-4CC4-9327-38B66BA38018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0C67-8C13-4FE2-A3C0-4CFF58F6612A}" type="datetimeFigureOut">
              <a:rPr lang="es-AR"/>
              <a:pPr>
                <a:defRPr/>
              </a:pPr>
              <a:t>07/08/2020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EDB8-A42C-4AD4-B923-5A53CE37D34E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4D02-6DE7-42E4-82F3-D4E3D5A3DF38}" type="datetimeFigureOut">
              <a:rPr lang="es-AR"/>
              <a:pPr>
                <a:defRPr/>
              </a:pPr>
              <a:t>07/08/2020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C316-C1EC-48CB-97C0-93838F0E24C7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6FF2A-BF91-4A07-9BDC-DD568F16AE8E}" type="datetimeFigureOut">
              <a:rPr lang="es-AR"/>
              <a:pPr>
                <a:defRPr/>
              </a:pPr>
              <a:t>07/08/2020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4555-FC8F-4806-A757-9F39B4E843A0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72A6-0CF1-4925-AE6B-9A99A65A9467}" type="datetimeFigureOut">
              <a:rPr lang="es-AR"/>
              <a:pPr>
                <a:defRPr/>
              </a:pPr>
              <a:t>07/08/2020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5226-0F58-4783-8FA5-0D49692600BA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EE34-1A3B-425D-A069-F9BBE3396121}" type="datetimeFigureOut">
              <a:rPr lang="es-AR"/>
              <a:pPr>
                <a:defRPr/>
              </a:pPr>
              <a:t>07/08/2020</a:t>
            </a:fld>
            <a:endParaRPr lang="es-AR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F6F6-E6BC-4E82-AA38-D1EDA45B5FE8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8ED9-56E3-497A-88D9-16EE5683AB46}" type="datetimeFigureOut">
              <a:rPr lang="es-AR"/>
              <a:pPr>
                <a:defRPr/>
              </a:pPr>
              <a:t>07/08/2020</a:t>
            </a:fld>
            <a:endParaRPr lang="es-AR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D0E82-E9FB-4EE7-B9DE-A8CE3E63EDAE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DB29A-FF59-4231-ABFC-5F54C56A1251}" type="datetimeFigureOut">
              <a:rPr lang="es-AR"/>
              <a:pPr>
                <a:defRPr/>
              </a:pPr>
              <a:t>07/08/2020</a:t>
            </a:fld>
            <a:endParaRPr lang="es-AR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ECD6-6C4C-45DC-A2C3-5863D8E19A63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38905-D1AD-4683-8A3A-2DC80F85C6D4}" type="datetimeFigureOut">
              <a:rPr lang="es-AR"/>
              <a:pPr>
                <a:defRPr/>
              </a:pPr>
              <a:t>07/08/2020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A701-F01B-49B7-B472-6486535631D1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233F-F27A-4AA1-9B22-D9F090BA7970}" type="datetimeFigureOut">
              <a:rPr lang="es-AR"/>
              <a:pPr>
                <a:defRPr/>
              </a:pPr>
              <a:t>07/08/2020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2D09-FE4F-466B-8E8A-B5172FEEA715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73A669-416D-4A24-AEF9-4681CFA585DF}" type="datetimeFigureOut">
              <a:rPr lang="es-AR"/>
              <a:pPr>
                <a:defRPr/>
              </a:pPr>
              <a:t>07/08/2020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D83F23-8A1F-447B-9924-C8F720F157CE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0 Imagen" descr="Banda con log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179388" y="244490"/>
            <a:ext cx="8785225" cy="52562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3203575" y="3287713"/>
            <a:ext cx="554513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itchFamily="34" charset="0"/>
              </a:rPr>
              <a:t>DIRECCIÓN DE </a:t>
            </a:r>
            <a:r>
              <a:rPr lang="es-E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itchFamily="34" charset="0"/>
              </a:rPr>
              <a:t>EDUCACIÓN Y FORMACIÓN PERMANENTE</a:t>
            </a:r>
            <a:endParaRPr lang="es-AR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03575" y="4581525"/>
            <a:ext cx="56165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itchFamily="34" charset="0"/>
              </a:rPr>
              <a:t>Unidades </a:t>
            </a:r>
            <a:r>
              <a:rPr lang="es-E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  <a:cs typeface="Arial" pitchFamily="34" charset="0"/>
              </a:rPr>
              <a:t>de Residencia</a:t>
            </a:r>
            <a:endParaRPr lang="es-A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itchFamily="2" charset="0"/>
              <a:ea typeface="Roboto" pitchFamily="2" charset="0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3276600" y="4508500"/>
            <a:ext cx="5111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28 Imagen" descr="Banda con log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384203" y="-12401"/>
            <a:ext cx="8785225" cy="5256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4339" name="18 CuadroTexto"/>
          <p:cNvSpPr txBox="1">
            <a:spLocks noChangeArrowheads="1"/>
          </p:cNvSpPr>
          <p:nvPr/>
        </p:nvSpPr>
        <p:spPr bwMode="auto">
          <a:xfrm>
            <a:off x="2484438" y="429561"/>
            <a:ext cx="554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Especialidad: Trabajo Social</a:t>
            </a:r>
            <a:r>
              <a:rPr lang="es-A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 </a:t>
            </a:r>
          </a:p>
        </p:txBody>
      </p:sp>
      <p:sp>
        <p:nvSpPr>
          <p:cNvPr id="14340" name="20 CuadroTexto"/>
          <p:cNvSpPr txBox="1">
            <a:spLocks noChangeArrowheads="1"/>
          </p:cNvSpPr>
          <p:nvPr/>
        </p:nvSpPr>
        <p:spPr bwMode="auto">
          <a:xfrm>
            <a:off x="2484438" y="1074248"/>
            <a:ext cx="5545138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AR" sz="2000" b="1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Hospital Interzonal General de Agudos Abraham Félix Piñeyro</a:t>
            </a:r>
            <a:br>
              <a:rPr lang="es-AR" sz="2000" b="1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</a:b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Dirección: Lavalle 1084</a:t>
            </a:r>
            <a:b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</a:b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Localidad: Junín </a:t>
            </a:r>
            <a:b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</a:b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Teléfonos: 2364433141</a:t>
            </a:r>
            <a:b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</a:b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Región Sanitaria: III</a:t>
            </a:r>
            <a:b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</a:br>
            <a:r>
              <a:rPr lang="es-AR" sz="2000" b="1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Autoridades</a:t>
            </a:r>
            <a:br>
              <a:rPr lang="es-AR" sz="2000" b="1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</a:b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Director ejecutivo: Dr. Sebastián Meneses</a:t>
            </a:r>
            <a:b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</a:b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Docencia e Investigación: Dr. Darío </a:t>
            </a:r>
            <a:r>
              <a:rPr lang="es-AR" sz="2000" dirty="0" err="1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Saponara</a:t>
            </a: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/>
            </a:r>
            <a:b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</a:b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Jefa de servicio: Lic. Cristina Tejo</a:t>
            </a:r>
            <a:b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</a:b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Instructor de residentes: no</a:t>
            </a:r>
            <a:b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</a:b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E-mail para consultas: residenciatsjunin@hotmail.com.ar</a:t>
            </a:r>
          </a:p>
          <a:p>
            <a:pPr>
              <a:defRPr/>
            </a:pPr>
            <a:r>
              <a:rPr lang="es-AR" sz="2000" dirty="0" smtClean="0">
                <a:latin typeface="Roboto Cn" pitchFamily="2" charset="0"/>
              </a:rPr>
              <a:t> </a:t>
            </a:r>
          </a:p>
          <a:p>
            <a:pPr>
              <a:defRPr/>
            </a:pPr>
            <a:r>
              <a:rPr lang="es-AR" sz="2000" dirty="0" smtClean="0">
                <a:latin typeface="Roboto Cn" pitchFamily="2" charset="0"/>
              </a:rPr>
              <a:t> </a:t>
            </a:r>
          </a:p>
          <a:p>
            <a:pPr>
              <a:defRPr/>
            </a:pPr>
            <a:endParaRPr lang="es-AR" sz="2000" dirty="0" smtClean="0">
              <a:latin typeface="Roboto Cn" pitchFamily="2" charset="0"/>
            </a:endParaRPr>
          </a:p>
          <a:p>
            <a:pPr>
              <a:defRPr/>
            </a:pP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28 Imagen" descr="Banda con log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214283" y="285728"/>
            <a:ext cx="8715436" cy="5214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4339" name="18 CuadroTexto"/>
          <p:cNvSpPr txBox="1">
            <a:spLocks noChangeArrowheads="1"/>
          </p:cNvSpPr>
          <p:nvPr/>
        </p:nvSpPr>
        <p:spPr bwMode="auto">
          <a:xfrm>
            <a:off x="3143240" y="357166"/>
            <a:ext cx="55451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Perfil asistencial del servicio sede</a:t>
            </a:r>
            <a:endParaRPr lang="es-A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71538" y="857232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La Sala de Trabajo Social ha orientado y diseñado sus acciones a partir del modelo de gestión hospitalaria “Hospital por cuidados progresivos”, elaborando normas administrativas consensuadas por todos los profesionales del sector, donde se han delimitado las responsabilidades y áreas de actuación en los servicios de: consultorio externo, internación en la sala de cuidados generales, UTI Adultos, </a:t>
            </a:r>
            <a:r>
              <a:rPr lang="es-AR" sz="1600" dirty="0" err="1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Infectología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, Emergencia, Pediatría, Pre-parto, Maternidad, UTI Pediátrica, Neonatología, Salud Mental, CAPS.</a:t>
            </a:r>
          </a:p>
          <a:p>
            <a:pPr algn="just"/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La sala  trabaja con población de diferentes localidades de la Provincia de Buenos Aires y en menor proporción de otras provincias como Santa </a:t>
            </a:r>
            <a:r>
              <a:rPr lang="es-AR" sz="1600" dirty="0" err="1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Fé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. A través del sistema de referencia y contra-referencia se aborda el trabajo en red  con los CAPS y diferentes hospitales e instituciones. </a:t>
            </a:r>
          </a:p>
          <a:p>
            <a:pPr algn="just"/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Forma parte de este marco institucional la Unidad de Residencia de Trabajo Social, la cual surge en el año 2005 por iniciativa de la Sala de Trabajo Social. </a:t>
            </a:r>
          </a:p>
          <a:p>
            <a:pPr algn="just"/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Desde 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oboto Cn"/>
              </a:rPr>
              <a:t>sus inicios la Residencia se propone:</a:t>
            </a:r>
          </a:p>
          <a:p>
            <a:pPr algn="just"/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- 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oboto Cn"/>
              </a:rPr>
              <a:t>Formar Trabajadores Sociales críticos en el ámbito de la Salud Pública, 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teniendo como 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oboto Cn"/>
              </a:rPr>
              <a:t>meta, al igual que el resto de las diversas disciplinas que integran 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el equipo 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oboto Cn"/>
              </a:rPr>
              <a:t>de salud, la defensa y la plena vigencia de los Derechos 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Humanos, enmarcados 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oboto Cn"/>
              </a:rPr>
              <a:t>en los lineamientos de las políticas del Ministerio de Salud de 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la Provincia 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oboto Cn"/>
              </a:rPr>
              <a:t>de Buenos Aires.</a:t>
            </a:r>
          </a:p>
          <a:p>
            <a:pPr algn="just"/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- 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oboto Cn"/>
              </a:rPr>
              <a:t>Abordar interdisciplinariamente las distintas situaciones problemáticas, 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desde una 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oboto Cn"/>
              </a:rPr>
              <a:t>concepción integral de la salud.</a:t>
            </a:r>
          </a:p>
          <a:p>
            <a:pPr algn="just"/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- 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oboto Cn"/>
              </a:rPr>
              <a:t>Analizar y reflexionar críticamente sobre los conocimientos previos,</a:t>
            </a:r>
          </a:p>
          <a:p>
            <a:pPr algn="just"/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oboto Cn"/>
              </a:rPr>
              <a:t>relacionando teoría/práctica, para 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favorecer el proceso de intervención 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oboto Cn"/>
              </a:rPr>
              <a:t>en los 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diferentes niveles 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oboto Cn"/>
              </a:rPr>
              <a:t>de atención de la salud, ya sea promoción y prevención.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28 Imagen" descr="Banda con log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179388" y="188913"/>
            <a:ext cx="8785225" cy="5256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4339" name="18 CuadroTexto"/>
          <p:cNvSpPr txBox="1">
            <a:spLocks noChangeArrowheads="1"/>
          </p:cNvSpPr>
          <p:nvPr/>
        </p:nvSpPr>
        <p:spPr bwMode="auto">
          <a:xfrm>
            <a:off x="3203575" y="395288"/>
            <a:ext cx="554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Actividad Asistencial </a:t>
            </a:r>
          </a:p>
        </p:txBody>
      </p:sp>
      <p:sp>
        <p:nvSpPr>
          <p:cNvPr id="14340" name="20 CuadroTexto"/>
          <p:cNvSpPr txBox="1">
            <a:spLocks noChangeArrowheads="1"/>
          </p:cNvSpPr>
          <p:nvPr/>
        </p:nvSpPr>
        <p:spPr bwMode="auto">
          <a:xfrm>
            <a:off x="1500166" y="928670"/>
            <a:ext cx="6429420" cy="4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AR" sz="175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Las rotaciones se efectúan por las siguientes áreas con un referente disciplinar por área.</a:t>
            </a:r>
          </a:p>
          <a:p>
            <a:pPr>
              <a:defRPr/>
            </a:pPr>
            <a:endParaRPr lang="es-AR" sz="1750" dirty="0" smtClean="0">
              <a:solidFill>
                <a:schemeClr val="bg1">
                  <a:lumMod val="50000"/>
                </a:schemeClr>
              </a:solidFill>
              <a:latin typeface="Roboto Cn" pitchFamily="2" charset="0"/>
            </a:endParaRPr>
          </a:p>
          <a:p>
            <a:pPr>
              <a:defRPr/>
            </a:pPr>
            <a:r>
              <a:rPr lang="es-AR" sz="1750" b="1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1 año:  </a:t>
            </a:r>
            <a:r>
              <a:rPr lang="es-AR" sz="175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Unidad Materno Infantil: Pediatría. UTI pediátrica. Pre-parto. Maternidad. Neonatología.</a:t>
            </a:r>
          </a:p>
          <a:p>
            <a:pPr>
              <a:defRPr/>
            </a:pPr>
            <a:r>
              <a:rPr lang="es-AR" sz="175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Servicio de Salud Mental.</a:t>
            </a:r>
          </a:p>
          <a:p>
            <a:pPr>
              <a:defRPr/>
            </a:pPr>
            <a:endParaRPr lang="es-AR" sz="1750" dirty="0" smtClean="0">
              <a:solidFill>
                <a:schemeClr val="bg1">
                  <a:lumMod val="50000"/>
                </a:schemeClr>
              </a:solidFill>
              <a:latin typeface="Roboto Cn" pitchFamily="2" charset="0"/>
            </a:endParaRPr>
          </a:p>
          <a:p>
            <a:pPr>
              <a:defRPr/>
            </a:pPr>
            <a:r>
              <a:rPr lang="es-AR" sz="1750" b="1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2 año: </a:t>
            </a:r>
            <a:r>
              <a:rPr lang="es-AR" sz="175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Clínica médica: abarca UTI adultos. Emergencias</a:t>
            </a:r>
            <a:r>
              <a:rPr lang="es-AR" sz="1750" dirty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. Cuidados </a:t>
            </a:r>
            <a:r>
              <a:rPr lang="es-AR" sz="175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Intermedios. Cuidados Generales (cirugía y traumatología). Infectologia de Adultos.</a:t>
            </a:r>
          </a:p>
          <a:p>
            <a:pPr>
              <a:defRPr/>
            </a:pPr>
            <a:r>
              <a:rPr lang="es-AR" sz="175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Rotación opcional en otra sede.</a:t>
            </a:r>
          </a:p>
          <a:p>
            <a:pPr>
              <a:defRPr/>
            </a:pPr>
            <a:endParaRPr lang="es-AR" sz="1750" dirty="0" smtClean="0">
              <a:solidFill>
                <a:schemeClr val="bg1">
                  <a:lumMod val="50000"/>
                </a:schemeClr>
              </a:solidFill>
              <a:latin typeface="Roboto Cn" pitchFamily="2" charset="0"/>
            </a:endParaRPr>
          </a:p>
          <a:p>
            <a:pPr>
              <a:defRPr/>
            </a:pPr>
            <a:r>
              <a:rPr lang="es-AR" sz="1750" b="1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3 año: </a:t>
            </a:r>
            <a:r>
              <a:rPr lang="es-AR" sz="175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APS (CAPS y CIC) – Gestión (Región Sanitaria III)</a:t>
            </a:r>
          </a:p>
          <a:p>
            <a:pPr>
              <a:defRPr/>
            </a:pPr>
            <a:r>
              <a:rPr lang="es-AR" sz="175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Presentación y ejecución de un proyecto en un área de elección dentro del hospital.</a:t>
            </a:r>
          </a:p>
          <a:p>
            <a:pPr>
              <a:defRPr/>
            </a:pPr>
            <a:endParaRPr lang="es-AR" sz="1750" dirty="0" smtClean="0">
              <a:solidFill>
                <a:schemeClr val="bg1">
                  <a:lumMod val="50000"/>
                </a:schemeClr>
              </a:solidFill>
              <a:latin typeface="Roboto Cn" pitchFamily="2" charset="0"/>
            </a:endParaRPr>
          </a:p>
          <a:p>
            <a:pPr>
              <a:defRPr/>
            </a:pPr>
            <a:r>
              <a:rPr lang="es-AR" sz="1750" b="1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Actividades Transversales: </a:t>
            </a:r>
            <a:r>
              <a:rPr lang="es-AR" sz="175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Atención a la demanda espontánea en la Sala de Trabajo Social, Consejerías sobre derechos sexuales y (no) reproductivos, Atención de demanda en consultorio de ILE, Intervenciones de promoción y prevención en salas de espera.</a:t>
            </a:r>
            <a:endParaRPr lang="es-AR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28 Imagen" descr="Banda con log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179387" y="188640"/>
            <a:ext cx="8785225" cy="5256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4339" name="18 CuadroTexto"/>
          <p:cNvSpPr txBox="1">
            <a:spLocks noChangeArrowheads="1"/>
          </p:cNvSpPr>
          <p:nvPr/>
        </p:nvSpPr>
        <p:spPr bwMode="auto">
          <a:xfrm>
            <a:off x="3203575" y="395288"/>
            <a:ext cx="554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Actividad Académica</a:t>
            </a:r>
          </a:p>
        </p:txBody>
      </p:sp>
      <p:sp>
        <p:nvSpPr>
          <p:cNvPr id="14340" name="20 CuadroTexto"/>
          <p:cNvSpPr txBox="1">
            <a:spLocks noChangeArrowheads="1"/>
          </p:cNvSpPr>
          <p:nvPr/>
        </p:nvSpPr>
        <p:spPr bwMode="auto">
          <a:xfrm>
            <a:off x="1643042" y="1000108"/>
            <a:ext cx="607223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r>
              <a:rPr lang="es-AR" sz="2000" b="1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Formación académica</a:t>
            </a:r>
          </a:p>
          <a:p>
            <a:pPr algn="just">
              <a:defRPr/>
            </a:pP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- C</a:t>
            </a: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lases con participación activa de toda la unidad de residencia, cine debate, lectura de material bibliográfico, clases interdisciplinarias, exposición de profesionales invitados investigación.</a:t>
            </a:r>
          </a:p>
          <a:p>
            <a:pPr algn="just">
              <a:defRPr/>
            </a:pP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- Ateneos/Trabajo Final de rotación,</a:t>
            </a:r>
          </a:p>
          <a:p>
            <a:pPr algn="just">
              <a:defRPr/>
            </a:pP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- Evaluación anual.</a:t>
            </a:r>
          </a:p>
          <a:p>
            <a:pPr algn="just">
              <a:defRPr/>
            </a:pP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- Sistematización de la práctica</a:t>
            </a:r>
          </a:p>
          <a:p>
            <a:pPr algn="just">
              <a:buFontTx/>
              <a:buChar char="-"/>
              <a:defRPr/>
            </a:pP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  <a:ea typeface="Roboto Cn" pitchFamily="2" charset="0"/>
              </a:rPr>
              <a:t>Bloque de Formación Común (Inglés I y II, Metodología de la Investigación, Epidemiología, Derechos Humanos y Gestión en Salud).</a:t>
            </a:r>
          </a:p>
          <a:p>
            <a:pPr algn="just">
              <a:defRPr/>
            </a:pP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- Participación en Congresos, Seminarios, Jornadas.</a:t>
            </a:r>
          </a:p>
          <a:p>
            <a:pPr algn="just">
              <a:buFontTx/>
              <a:buChar char="-"/>
              <a:defRPr/>
            </a:pP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 Capacitaciones de diferentes organismos.</a:t>
            </a:r>
          </a:p>
          <a:p>
            <a:pPr algn="just">
              <a:defRPr/>
            </a:pP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- Supervisiones individuales y grupales.</a:t>
            </a:r>
          </a:p>
          <a:p>
            <a:pPr algn="just">
              <a:defRPr/>
            </a:pP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- </a:t>
            </a:r>
            <a:r>
              <a:rPr lang="es-AR" sz="2000" dirty="0" err="1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Instructorías</a:t>
            </a: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 pitchFamily="2" charset="0"/>
              </a:rPr>
              <a:t> con otras residencias.</a:t>
            </a:r>
          </a:p>
          <a:p>
            <a:pPr>
              <a:defRPr/>
            </a:pPr>
            <a:endParaRPr lang="es-A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28 Imagen" descr="Banda con log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179388" y="188913"/>
            <a:ext cx="8785225" cy="5256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4339" name="18 CuadroTexto"/>
          <p:cNvSpPr txBox="1">
            <a:spLocks noChangeArrowheads="1"/>
          </p:cNvSpPr>
          <p:nvPr/>
        </p:nvSpPr>
        <p:spPr bwMode="auto">
          <a:xfrm>
            <a:off x="3203575" y="395288"/>
            <a:ext cx="554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Actividades de Investigación</a:t>
            </a:r>
            <a:r>
              <a:rPr lang="es-A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 </a:t>
            </a:r>
            <a:endParaRPr lang="es-A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4340" name="20 CuadroTexto"/>
          <p:cNvSpPr txBox="1">
            <a:spLocks noChangeArrowheads="1"/>
          </p:cNvSpPr>
          <p:nvPr/>
        </p:nvSpPr>
        <p:spPr bwMode="auto">
          <a:xfrm>
            <a:off x="1643042" y="1285860"/>
            <a:ext cx="600079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r>
              <a:rPr lang="es-AR" sz="2000" dirty="0" smtClean="0">
                <a:solidFill>
                  <a:schemeClr val="bg1">
                    <a:lumMod val="50000"/>
                  </a:schemeClr>
                </a:solidFill>
                <a:latin typeface="Roboto Cn"/>
              </a:rPr>
              <a:t>Se brindará el espacio con el objetivo de que las/los residentes indaguen, analicen y expliquen desde el marco teórico pertinente y recabando datos a partir de elementos de recolección previamente diseñados por los mismos, una problemática referente al quehacer profesional en el ámbito de la salud.</a:t>
            </a:r>
          </a:p>
          <a:p>
            <a:pPr>
              <a:defRPr/>
            </a:pPr>
            <a:endParaRPr lang="es-AR" sz="2000" dirty="0">
              <a:solidFill>
                <a:schemeClr val="bg1">
                  <a:lumMod val="50000"/>
                </a:schemeClr>
              </a:solidFill>
              <a:latin typeface="Roboto C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28 Imagen" descr="Banda con log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179388" y="188913"/>
            <a:ext cx="8785225" cy="5256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4339" name="18 CuadroTexto"/>
          <p:cNvSpPr txBox="1">
            <a:spLocks noChangeArrowheads="1"/>
          </p:cNvSpPr>
          <p:nvPr/>
        </p:nvSpPr>
        <p:spPr bwMode="auto">
          <a:xfrm>
            <a:off x="3203575" y="395288"/>
            <a:ext cx="554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A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Información Complementaria</a:t>
            </a:r>
            <a:r>
              <a:rPr lang="es-A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n" pitchFamily="2" charset="0"/>
                <a:ea typeface="Roboto Cn" pitchFamily="2" charset="0"/>
              </a:rPr>
              <a:t> </a:t>
            </a:r>
            <a:endParaRPr lang="es-A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57159" y="928670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Roboto Cn"/>
                <a:cs typeface="+mn-cs"/>
              </a:rPr>
              <a:t>- Organización de jornadas: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Roboto Cn"/>
                <a:cs typeface="+mn-cs"/>
              </a:rPr>
              <a:t>Reivindicación de Derechos,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Roboto Cn"/>
                <a:cs typeface="+mn-cs"/>
              </a:rPr>
              <a:t>- Promoción de la salud y prevención de enfermedades,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Roboto Cn"/>
                <a:cs typeface="+mn-cs"/>
              </a:rPr>
              <a:t>- Actividades conjunta con otras residencias.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A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A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HIGA\Pictures\Trabajo Social #TEDESAFIA\42324466_955517934657523_1429914566980009984_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00108"/>
            <a:ext cx="2333643" cy="1750232"/>
          </a:xfrm>
          <a:prstGeom prst="rect">
            <a:avLst/>
          </a:prstGeom>
          <a:noFill/>
        </p:spPr>
      </p:pic>
      <p:pic>
        <p:nvPicPr>
          <p:cNvPr id="1028" name="Picture 4" descr="C:\Users\HIGA\Pictures\fotos\87813268_10219889489579002_6396657770761814016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857496"/>
            <a:ext cx="2358030" cy="1571636"/>
          </a:xfrm>
          <a:prstGeom prst="rect">
            <a:avLst/>
          </a:prstGeom>
          <a:noFill/>
        </p:spPr>
      </p:pic>
      <p:sp>
        <p:nvSpPr>
          <p:cNvPr id="1030" name="AutoShape 6" descr="https://scontent-eze1-1.xx.fbcdn.net/v/t1.0-9/101680803_1415624755313503_9204645210645069824_o.jpg?_nc_cat=108&amp;_nc_sid=8bfeb9&amp;_nc_ohc=HwfOp7iFcpEAX9xlQyv&amp;_nc_ht=scontent-eze1-1.xx&amp;oh=0c2936c5a91ab98d14cf2562bcfdfe3f&amp;oe=5F51BC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2" name="AutoShape 8" descr="https://scontent-eze1-1.xx.fbcdn.net/v/t1.0-9/47057880_993663870842929_5975989664266321920_o.jpg?_nc_cat=108&amp;_nc_sid=8bfeb9&amp;_nc_ohc=rDZzrR2txDcAX8Qntq7&amp;_nc_ht=scontent-eze1-1.xx&amp;oh=0ee6077a9036670461f2232c947056a1&amp;oe=5F534E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4" name="AutoShape 10" descr="https://scontent-eze1-1.xx.fbcdn.net/v/t1.0-9/47057880_993663870842929_5975989664266321920_o.jpg?_nc_cat=108&amp;_nc_sid=8bfeb9&amp;_nc_ohc=rDZzrR2txDcAX8Qntq7&amp;_nc_ht=scontent-eze1-1.xx&amp;oh=0ee6077a9036670461f2232c947056a1&amp;oe=5F534E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6" name="AutoShape 12" descr="https://scontent-eze1-1.xx.fbcdn.net/v/t1.0-9/47057880_993663870842929_5975989664266321920_o.jpg?_nc_cat=108&amp;_nc_sid=8bfeb9&amp;_nc_ohc=rDZzrR2txDcAX8Qntq7&amp;_nc_ht=scontent-eze1-1.xx&amp;oh=0ee6077a9036670461f2232c947056a1&amp;oe=5F534E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8" name="AutoShape 14" descr="https://scontent-eze1-1.xx.fbcdn.net/v/t1.0-9/47057880_993663870842929_5975989664266321920_o.jpg?_nc_cat=108&amp;_nc_sid=8bfeb9&amp;_nc_ohc=rDZzrR2txDcAX8Qntq7&amp;_nc_ht=scontent-eze1-1.xx&amp;oh=0ee6077a9036670461f2232c947056a1&amp;oe=5F534E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1" name="AutoShape 17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3" name="AutoShape 19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44" name="Picture 20" descr="C:\Users\HIGA\AppData\Local\Temp\Screenshot_20200806-123259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000108"/>
            <a:ext cx="1618661" cy="2052553"/>
          </a:xfrm>
          <a:prstGeom prst="rect">
            <a:avLst/>
          </a:prstGeom>
          <a:noFill/>
        </p:spPr>
      </p:pic>
      <p:sp>
        <p:nvSpPr>
          <p:cNvPr id="1046" name="AutoShape 22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48" name="AutoShape 24" descr="Vista previa de ima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49" name="Picture 25" descr="C:\Users\HIGA\AppData\Local\Temp\Screenshot_20200806-123616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143248"/>
            <a:ext cx="1967472" cy="2000264"/>
          </a:xfrm>
          <a:prstGeom prst="rect">
            <a:avLst/>
          </a:prstGeom>
          <a:noFill/>
        </p:spPr>
      </p:pic>
      <p:pic>
        <p:nvPicPr>
          <p:cNvPr id="1050" name="Picture 26" descr="C:\Users\HIGA\AppData\Local\Temp\Screenshot_20200806-123556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286124"/>
            <a:ext cx="2071702" cy="2094720"/>
          </a:xfrm>
          <a:prstGeom prst="rect">
            <a:avLst/>
          </a:prstGeom>
          <a:noFill/>
        </p:spPr>
      </p:pic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4857752" y="4286256"/>
            <a:ext cx="371477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 Cn"/>
                <a:cs typeface="+mn-cs"/>
              </a:rPr>
              <a:t>Contacto:</a:t>
            </a:r>
          </a:p>
          <a:p>
            <a:pPr marL="0" marR="0" lvl="0" indent="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sz="1600" b="1" dirty="0" smtClean="0">
                <a:solidFill>
                  <a:schemeClr val="bg1">
                    <a:lumMod val="50000"/>
                  </a:schemeClr>
                </a:solidFill>
                <a:latin typeface="Roboto Cn"/>
                <a:cs typeface="+mn-cs"/>
              </a:rPr>
              <a:t>Correo: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  <a:cs typeface="+mn-cs"/>
              </a:rPr>
              <a:t> residenciatsjunin@hotmail.com.ar</a:t>
            </a:r>
            <a:endParaRPr kumimoji="0" lang="es-AR" sz="1600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Roboto Cn"/>
              <a:cs typeface="+mn-cs"/>
            </a:endParaRPr>
          </a:p>
          <a:p>
            <a:pPr marL="0" marR="0" lvl="0" indent="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 Cn"/>
                <a:cs typeface="+mn-cs"/>
              </a:rPr>
              <a:t>Instagram</a:t>
            </a:r>
            <a:r>
              <a:rPr kumimoji="0" lang="es-AR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 Cn"/>
                <a:cs typeface="+mn-cs"/>
              </a:rPr>
              <a:t>:</a:t>
            </a:r>
            <a:r>
              <a:rPr kumimoji="0" lang="es-AR" sz="1600" i="0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 Cn"/>
                <a:cs typeface="+mn-cs"/>
              </a:rPr>
              <a:t> </a:t>
            </a:r>
            <a:r>
              <a:rPr kumimoji="0" lang="es-AR" sz="1600" i="0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Roboto Cn"/>
                <a:cs typeface="+mn-cs"/>
              </a:rPr>
              <a:t>residenciatrabajosocialjunin</a:t>
            </a:r>
            <a:endParaRPr kumimoji="0" lang="es-AR" sz="1600" i="0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Roboto Cn"/>
              <a:cs typeface="+mn-cs"/>
            </a:endParaRPr>
          </a:p>
          <a:p>
            <a:pPr marL="0" marR="0" lvl="0" indent="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sz="1600" b="1" baseline="0" dirty="0" err="1" smtClean="0">
                <a:solidFill>
                  <a:schemeClr val="bg1">
                    <a:lumMod val="50000"/>
                  </a:schemeClr>
                </a:solidFill>
                <a:latin typeface="Roboto Cn"/>
                <a:ea typeface="+mn-ea"/>
                <a:cs typeface="+mn-cs"/>
              </a:rPr>
              <a:t>Facebook</a:t>
            </a:r>
            <a:r>
              <a:rPr lang="es-AR" sz="1600" b="1" baseline="0" dirty="0" smtClean="0">
                <a:solidFill>
                  <a:schemeClr val="bg1">
                    <a:lumMod val="50000"/>
                  </a:schemeClr>
                </a:solidFill>
                <a:latin typeface="Roboto Cn"/>
                <a:ea typeface="+mn-ea"/>
                <a:cs typeface="+mn-cs"/>
              </a:rPr>
              <a:t>:</a:t>
            </a:r>
            <a:r>
              <a:rPr lang="es-AR" sz="1600" baseline="0" dirty="0" smtClean="0">
                <a:solidFill>
                  <a:schemeClr val="bg1">
                    <a:lumMod val="50000"/>
                  </a:schemeClr>
                </a:solidFill>
                <a:latin typeface="Roboto Cn"/>
                <a:ea typeface="+mn-ea"/>
                <a:cs typeface="+mn-cs"/>
              </a:rPr>
              <a:t> Residencia</a:t>
            </a:r>
            <a:r>
              <a:rPr lang="es-AR" sz="1600" dirty="0" smtClean="0">
                <a:solidFill>
                  <a:schemeClr val="bg1">
                    <a:lumMod val="50000"/>
                  </a:schemeClr>
                </a:solidFill>
                <a:latin typeface="Roboto Cn"/>
                <a:ea typeface="+mn-ea"/>
                <a:cs typeface="+mn-cs"/>
              </a:rPr>
              <a:t> de Trabajo Social HIGA Junín</a:t>
            </a:r>
            <a:endParaRPr kumimoji="0" lang="es-AR" sz="1600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</TotalTime>
  <Words>650</Words>
  <Application>Microsoft Office PowerPoint</Application>
  <PresentationFormat>Presentación en pantalla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Sandra</dc:creator>
  <cp:lastModifiedBy>HIGA</cp:lastModifiedBy>
  <cp:revision>37</cp:revision>
  <dcterms:created xsi:type="dcterms:W3CDTF">2020-04-21T21:56:41Z</dcterms:created>
  <dcterms:modified xsi:type="dcterms:W3CDTF">2020-08-07T14:02:50Z</dcterms:modified>
</cp:coreProperties>
</file>