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AEC3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468EE-62EC-4A04-AFE6-149A5D70EBB0}" type="datetimeFigureOut">
              <a:rPr lang="es-AR"/>
              <a:pPr>
                <a:defRPr/>
              </a:pPr>
              <a:t>07/08/2020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17F9B-1A6D-4562-A4AB-BF4A60FE19E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3E90-C98F-4C86-AA43-4F21C1910D26}" type="datetimeFigureOut">
              <a:rPr lang="es-AR"/>
              <a:pPr>
                <a:defRPr/>
              </a:pPr>
              <a:t>07/08/2020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A9896-3529-4CC4-9327-38B66BA3801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80C67-8C13-4FE2-A3C0-4CFF58F6612A}" type="datetimeFigureOut">
              <a:rPr lang="es-AR"/>
              <a:pPr>
                <a:defRPr/>
              </a:pPr>
              <a:t>07/08/2020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1EDB8-A42C-4AD4-B923-5A53CE37D34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64D02-6DE7-42E4-82F3-D4E3D5A3DF38}" type="datetimeFigureOut">
              <a:rPr lang="es-AR"/>
              <a:pPr>
                <a:defRPr/>
              </a:pPr>
              <a:t>07/08/2020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EC316-C1EC-48CB-97C0-93838F0E24C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6FF2A-BF91-4A07-9BDC-DD568F16AE8E}" type="datetimeFigureOut">
              <a:rPr lang="es-AR"/>
              <a:pPr>
                <a:defRPr/>
              </a:pPr>
              <a:t>07/08/2020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D4555-FC8F-4806-A757-9F39B4E843A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E72A6-0CF1-4925-AE6B-9A99A65A9467}" type="datetimeFigureOut">
              <a:rPr lang="es-AR"/>
              <a:pPr>
                <a:defRPr/>
              </a:pPr>
              <a:t>07/08/2020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E5226-0F58-4783-8FA5-0D49692600B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7EE34-1A3B-425D-A069-F9BBE3396121}" type="datetimeFigureOut">
              <a:rPr lang="es-AR"/>
              <a:pPr>
                <a:defRPr/>
              </a:pPr>
              <a:t>07/08/2020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8F6F6-E6BC-4E82-AA38-D1EDA45B5FE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E8ED9-56E3-497A-88D9-16EE5683AB46}" type="datetimeFigureOut">
              <a:rPr lang="es-AR"/>
              <a:pPr>
                <a:defRPr/>
              </a:pPr>
              <a:t>07/08/2020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D0E82-E9FB-4EE7-B9DE-A8CE3E63EDA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DB29A-FF59-4231-ABFC-5F54C56A1251}" type="datetimeFigureOut">
              <a:rPr lang="es-AR"/>
              <a:pPr>
                <a:defRPr/>
              </a:pPr>
              <a:t>07/08/2020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4ECD6-6C4C-45DC-A2C3-5863D8E19A6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38905-D1AD-4683-8A3A-2DC80F85C6D4}" type="datetimeFigureOut">
              <a:rPr lang="es-AR"/>
              <a:pPr>
                <a:defRPr/>
              </a:pPr>
              <a:t>07/08/2020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FA701-F01B-49B7-B472-6486535631D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7233F-F27A-4AA1-9B22-D9F090BA7970}" type="datetimeFigureOut">
              <a:rPr lang="es-AR"/>
              <a:pPr>
                <a:defRPr/>
              </a:pPr>
              <a:t>07/08/2020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E2D09-FE4F-466B-8E8A-B5172FEEA71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73A669-416D-4A24-AEF9-4681CFA585DF}" type="datetimeFigureOut">
              <a:rPr lang="es-AR"/>
              <a:pPr>
                <a:defRPr/>
              </a:pPr>
              <a:t>07/08/2020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D83F23-8A1F-447B-9924-C8F720F157C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10 Imagen" descr="Banda con logo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Rectángulo"/>
          <p:cNvSpPr/>
          <p:nvPr/>
        </p:nvSpPr>
        <p:spPr>
          <a:xfrm>
            <a:off x="179388" y="244490"/>
            <a:ext cx="8785225" cy="525621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8" name="7 CuadroTexto"/>
          <p:cNvSpPr txBox="1"/>
          <p:nvPr/>
        </p:nvSpPr>
        <p:spPr>
          <a:xfrm>
            <a:off x="3203575" y="3287713"/>
            <a:ext cx="554513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itchFamily="2" charset="0"/>
                <a:ea typeface="Roboto" pitchFamily="2" charset="0"/>
                <a:cs typeface="Arial" pitchFamily="34" charset="0"/>
              </a:rPr>
              <a:t>DIRECCIÓN DE EDUCACIÓN Y FORMACIÓN PERMANENTE</a:t>
            </a:r>
            <a:endParaRPr lang="es-AR" sz="2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itchFamily="2" charset="0"/>
              <a:ea typeface="Roboto" pitchFamily="2" charset="0"/>
              <a:cs typeface="+mn-cs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203575" y="4581525"/>
            <a:ext cx="561657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itchFamily="2" charset="0"/>
                <a:ea typeface="Roboto" pitchFamily="2" charset="0"/>
                <a:cs typeface="Arial" pitchFamily="34" charset="0"/>
              </a:rPr>
              <a:t>Unidades de Residencia</a:t>
            </a:r>
            <a:endParaRPr lang="es-A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itchFamily="2" charset="0"/>
              <a:ea typeface="Roboto" pitchFamily="2" charset="0"/>
              <a:cs typeface="+mn-cs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276600" y="4508500"/>
            <a:ext cx="511175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28 Imagen" descr="Banda con logo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4 Rectángulo"/>
          <p:cNvSpPr/>
          <p:nvPr/>
        </p:nvSpPr>
        <p:spPr>
          <a:xfrm>
            <a:off x="179388" y="188913"/>
            <a:ext cx="8785225" cy="52562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14339" name="18 CuadroTexto"/>
          <p:cNvSpPr txBox="1">
            <a:spLocks noChangeArrowheads="1"/>
          </p:cNvSpPr>
          <p:nvPr/>
        </p:nvSpPr>
        <p:spPr bwMode="auto">
          <a:xfrm>
            <a:off x="1331640" y="395288"/>
            <a:ext cx="741707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s-A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itchFamily="2" charset="0"/>
                <a:ea typeface="Roboto" pitchFamily="2" charset="0"/>
              </a:rPr>
              <a:t>Especialidad:</a:t>
            </a:r>
            <a:r>
              <a:rPr lang="es-A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itchFamily="2" charset="0"/>
                <a:ea typeface="Roboto" pitchFamily="2" charset="0"/>
              </a:rPr>
              <a:t>  Ortopedia y Traumatología </a:t>
            </a:r>
          </a:p>
        </p:txBody>
      </p:sp>
      <p:sp>
        <p:nvSpPr>
          <p:cNvPr id="14340" name="20 CuadroTexto"/>
          <p:cNvSpPr txBox="1">
            <a:spLocks noChangeArrowheads="1"/>
          </p:cNvSpPr>
          <p:nvPr/>
        </p:nvSpPr>
        <p:spPr bwMode="auto">
          <a:xfrm>
            <a:off x="453392" y="1118682"/>
            <a:ext cx="6278848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s-AR" sz="2000" b="1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  <a:t>Hospital Abraham Félix Piñeyro de Junín</a:t>
            </a:r>
            <a:br>
              <a:rPr lang="es-AR" sz="2000" b="1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</a:br>
            <a: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  <a:t>Dirección: Lavalle 1084</a:t>
            </a:r>
            <a:b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</a:br>
            <a: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  <a:t>Localidad: Junín</a:t>
            </a:r>
            <a:b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</a:br>
            <a: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  <a:t>Teléfonos:2364 -443313/3138</a:t>
            </a:r>
            <a:b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</a:br>
            <a: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  <a:t>Región Sanitaria: III</a:t>
            </a:r>
            <a:b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</a:br>
            <a:r>
              <a:rPr lang="es-AR" sz="2000" b="1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  <a:t>Autoridades</a:t>
            </a:r>
            <a:br>
              <a:rPr lang="es-AR" sz="2000" b="1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</a:br>
            <a: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  <a:t>Director:  Meneses, Sebastián</a:t>
            </a:r>
            <a:b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</a:br>
            <a: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  <a:t>Docencia e Investigación: Saponara, Darío </a:t>
            </a:r>
            <a:b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</a:br>
            <a: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  <a:t>Jefe de servicio: Tallone, Gustavo</a:t>
            </a:r>
            <a:b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</a:br>
            <a: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  <a:t>Instructor de residentes: Gómez, Fabián Ricardo</a:t>
            </a:r>
            <a:b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</a:br>
            <a: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  <a:t>E-mail para consultas: traumatojunin@hotmail.com</a:t>
            </a:r>
          </a:p>
          <a:p>
            <a:pPr>
              <a:defRPr/>
            </a:pPr>
            <a:r>
              <a:rPr lang="es-AR" sz="2000" dirty="0">
                <a:latin typeface="Roboto Cn" pitchFamily="2" charset="0"/>
              </a:rPr>
              <a:t> </a:t>
            </a:r>
          </a:p>
          <a:p>
            <a:pPr>
              <a:defRPr/>
            </a:pPr>
            <a:r>
              <a:rPr lang="es-AR" sz="2000" dirty="0">
                <a:latin typeface="Roboto Cn" pitchFamily="2" charset="0"/>
              </a:rPr>
              <a:t> </a:t>
            </a:r>
          </a:p>
          <a:p>
            <a:pPr>
              <a:defRPr/>
            </a:pPr>
            <a:endParaRPr lang="es-AR" sz="2000" dirty="0">
              <a:latin typeface="Roboto Cn" pitchFamily="2" charset="0"/>
            </a:endParaRPr>
          </a:p>
          <a:p>
            <a:pPr>
              <a:defRPr/>
            </a:pPr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28 Imagen" descr="Banda con logo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4 Rectángulo"/>
          <p:cNvSpPr/>
          <p:nvPr/>
        </p:nvSpPr>
        <p:spPr>
          <a:xfrm>
            <a:off x="179388" y="188913"/>
            <a:ext cx="8785225" cy="52562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14339" name="18 CuadroTexto"/>
          <p:cNvSpPr txBox="1">
            <a:spLocks noChangeArrowheads="1"/>
          </p:cNvSpPr>
          <p:nvPr/>
        </p:nvSpPr>
        <p:spPr bwMode="auto">
          <a:xfrm>
            <a:off x="179387" y="188913"/>
            <a:ext cx="85693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n" pitchFamily="2" charset="0"/>
                <a:ea typeface="Roboto Cn" pitchFamily="2" charset="0"/>
              </a:rPr>
              <a:t>Perfil asistencial del servicio sede</a:t>
            </a:r>
            <a:endParaRPr lang="es-A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Cn" pitchFamily="2" charset="0"/>
              <a:ea typeface="Roboto Cn" pitchFamily="2" charset="0"/>
            </a:endParaRPr>
          </a:p>
        </p:txBody>
      </p:sp>
      <p:sp>
        <p:nvSpPr>
          <p:cNvPr id="14340" name="20 CuadroTexto"/>
          <p:cNvSpPr txBox="1">
            <a:spLocks noChangeArrowheads="1"/>
          </p:cNvSpPr>
          <p:nvPr/>
        </p:nvSpPr>
        <p:spPr bwMode="auto">
          <a:xfrm>
            <a:off x="428596" y="745696"/>
            <a:ext cx="832011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s-AR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</a:rPr>
              <a:t>Tanto el Servicio como la Residencia han sido acreditados por la sociedad Argentina de Ortopedia y Traumatología (AAOT), está ubicado en la ciudad de Junín, a 250 km de CABA y a 200 km de Rosario, es sede de la Región Sanitaria III, y cubre la atención de pacientes de todo el noroeste bonaerense, sur de Santa Fe, sudeste de Córdoba y noreste de La Pampa . </a:t>
            </a:r>
          </a:p>
          <a:p>
            <a:pPr>
              <a:defRPr/>
            </a:pPr>
            <a:r>
              <a:rPr lang="es-AR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</a:rPr>
              <a:t>Actualmente, el Servicio cuenta con 14 médicos de planta, muchos de ellos certificados por la AAOT, y la Residencia tiene una antigüedad de 10 años, siendo un ámbito ideal para el desarrollo académico, científico y asistencial, brindando al residente una oportunidad favorable para enfrentar las mas variadas patologías de nuestra especialidad con todos los recursos necesarios para su diagnóstico y tratamiento, una tecnología de las mas avanzadas y un plantel médico jerarquizado.</a:t>
            </a:r>
          </a:p>
          <a:p>
            <a:pPr>
              <a:defRPr/>
            </a:pPr>
            <a:r>
              <a:rPr lang="es-AR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</a:rPr>
              <a:t>Se realizan guardias activas en compañía de medico de planta, resolviendo los problemas traumatológicos más frecuentes (quirúrgicos o no) y el manejo del politraumatizado grave. 1° año: 8 guardias, 2°: 6, 3°: 5, 4°: 4 guardias.</a:t>
            </a:r>
          </a:p>
          <a:p>
            <a:pPr>
              <a:defRPr/>
            </a:pPr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28 Imagen" descr="Banda con logo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4 Rectángulo"/>
          <p:cNvSpPr/>
          <p:nvPr/>
        </p:nvSpPr>
        <p:spPr>
          <a:xfrm>
            <a:off x="179388" y="76372"/>
            <a:ext cx="8785225" cy="52562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14339" name="18 CuadroTexto"/>
          <p:cNvSpPr txBox="1">
            <a:spLocks noChangeArrowheads="1"/>
          </p:cNvSpPr>
          <p:nvPr/>
        </p:nvSpPr>
        <p:spPr bwMode="auto">
          <a:xfrm>
            <a:off x="179388" y="395288"/>
            <a:ext cx="85693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s-A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n" pitchFamily="2" charset="0"/>
                <a:ea typeface="Roboto Cn" pitchFamily="2" charset="0"/>
              </a:rPr>
              <a:t>Actividad Asistencial </a:t>
            </a:r>
          </a:p>
        </p:txBody>
      </p:sp>
      <p:sp>
        <p:nvSpPr>
          <p:cNvPr id="14340" name="20 CuadroTexto"/>
          <p:cNvSpPr txBox="1">
            <a:spLocks noChangeArrowheads="1"/>
          </p:cNvSpPr>
          <p:nvPr/>
        </p:nvSpPr>
        <p:spPr bwMode="auto">
          <a:xfrm>
            <a:off x="357158" y="842065"/>
            <a:ext cx="839155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</a:rPr>
              <a:t>-Reunión matinal: diariamente a las 7,30 hs, con la coordinación del jefe de residentes se presentan los casos internados y los de guardia, aquellos que son quirúrgicos serán presentados luego en Ateneo.</a:t>
            </a:r>
          </a:p>
          <a:p>
            <a:pPr>
              <a:defRPr/>
            </a:pPr>
            <a: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</a:rPr>
              <a:t>-Actividad de Sala: Pase de Sala, lunes, miércoles y jueves a las 8 hs. Confección de H.C., evolución, indicaciones, curaciones y estudios.</a:t>
            </a:r>
          </a:p>
          <a:p>
            <a:pPr>
              <a:defRPr/>
            </a:pPr>
            <a: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</a:rPr>
              <a:t>-Actividad de Consultorios: Consultorio de curaciones: 1er año, Consultorio pre quirúrgico: 2do, Consultorio con especialistas: 3er, Consultorio propio: 4°. Consultorio de pie diabético.</a:t>
            </a:r>
          </a:p>
          <a:p>
            <a:pPr>
              <a:defRPr/>
            </a:pPr>
            <a: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</a:rPr>
              <a:t>-Actividad Quirúrgica: con un médico de planta responsable del paciente y siempre presente. Cirugías Programadas Días: Martes, Viernes y Sábados. Cirugía de guardias diariamente. Manejo del post operatorio.</a:t>
            </a:r>
          </a:p>
          <a:p>
            <a:pPr>
              <a:defRPr/>
            </a:pPr>
            <a: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</a:rPr>
              <a:t>Se realizan cirugías de las diferentes </a:t>
            </a:r>
            <a:r>
              <a:rPr lang="es-AR" sz="2000" dirty="0" err="1">
                <a:solidFill>
                  <a:schemeClr val="bg1">
                    <a:lumMod val="50000"/>
                  </a:schemeClr>
                </a:solidFill>
                <a:latin typeface="Roboto Cn" pitchFamily="2" charset="0"/>
              </a:rPr>
              <a:t>subespecilidades</a:t>
            </a:r>
            <a: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</a:rPr>
              <a:t>: artroscopia, miembro superior (microcirugía), tobillo y pie, ortopedia infantil, etc.</a:t>
            </a:r>
          </a:p>
          <a:p>
            <a:pPr>
              <a:defRPr/>
            </a:pPr>
            <a: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</a:rPr>
              <a:t>-Hospital con cápita de PAMI por lo que se desarrollan cirugías del tipo artroplastia y otras degenerativas.</a:t>
            </a:r>
          </a:p>
          <a:p>
            <a:pPr>
              <a:defRPr/>
            </a:pPr>
            <a:endParaRPr lang="es-AR" sz="2000" dirty="0">
              <a:solidFill>
                <a:schemeClr val="bg1">
                  <a:lumMod val="50000"/>
                </a:schemeClr>
              </a:solidFill>
              <a:latin typeface="Roboto Cn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28 Imagen" descr="Banda con logo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4 Rectángulo"/>
          <p:cNvSpPr/>
          <p:nvPr/>
        </p:nvSpPr>
        <p:spPr>
          <a:xfrm>
            <a:off x="179388" y="188913"/>
            <a:ext cx="8785225" cy="52562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/>
          </a:p>
        </p:txBody>
      </p:sp>
      <p:sp>
        <p:nvSpPr>
          <p:cNvPr id="14339" name="18 CuadroTexto"/>
          <p:cNvSpPr txBox="1">
            <a:spLocks noChangeArrowheads="1"/>
          </p:cNvSpPr>
          <p:nvPr/>
        </p:nvSpPr>
        <p:spPr bwMode="auto">
          <a:xfrm>
            <a:off x="179387" y="395288"/>
            <a:ext cx="8569326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s-A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n" pitchFamily="2" charset="0"/>
                <a:ea typeface="Roboto Cn" pitchFamily="2" charset="0"/>
              </a:rPr>
              <a:t>Actividad Académica</a:t>
            </a:r>
          </a:p>
        </p:txBody>
      </p:sp>
      <p:sp>
        <p:nvSpPr>
          <p:cNvPr id="14340" name="20 CuadroTexto"/>
          <p:cNvSpPr txBox="1">
            <a:spLocks noChangeArrowheads="1"/>
          </p:cNvSpPr>
          <p:nvPr/>
        </p:nvSpPr>
        <p:spPr bwMode="auto">
          <a:xfrm>
            <a:off x="357158" y="1000108"/>
            <a:ext cx="842968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</a:rPr>
              <a:t>La actividad docente programada incluye clases 4 días a la semana a cargo de los residentes presenciadas por el instructor y el jefe de residentes, con invitación a especialistas.</a:t>
            </a:r>
          </a:p>
          <a:p>
            <a:pPr>
              <a:defRPr/>
            </a:pPr>
            <a: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</a:rPr>
              <a:t>Ateneo general del Servicio: Viernes 8HS.</a:t>
            </a:r>
          </a:p>
          <a:p>
            <a:pPr>
              <a:defRPr/>
            </a:pPr>
            <a: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</a:rPr>
              <a:t>Revisiones bibliográficas. Examen trimestral interno del servicio. Evaluación integral continua. Evaluación anual de año de residencia a cargo de Ministerio de Salud</a:t>
            </a:r>
          </a:p>
          <a:p>
            <a:pPr>
              <a:defRPr/>
            </a:pPr>
            <a: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</a:rPr>
              <a:t>Ateneos multidisciplinarios, con otros servicios, lo que brinda, espacios abierto al dialogo y construcción del pensamiento critico y perfil del especialista en todo su aspecto, de forma integral.</a:t>
            </a:r>
          </a:p>
          <a:p>
            <a:pPr>
              <a:defRPr/>
            </a:pPr>
            <a: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</a:rPr>
              <a:t>Rotación curricular y extracurricular por servicios a elección, según año de residencia (3ro y 4to).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28 Imagen" descr="Banda con logo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4 Rectángulo"/>
          <p:cNvSpPr/>
          <p:nvPr/>
        </p:nvSpPr>
        <p:spPr>
          <a:xfrm>
            <a:off x="179388" y="188913"/>
            <a:ext cx="8785225" cy="52562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14339" name="18 CuadroTexto"/>
          <p:cNvSpPr txBox="1">
            <a:spLocks noChangeArrowheads="1"/>
          </p:cNvSpPr>
          <p:nvPr/>
        </p:nvSpPr>
        <p:spPr bwMode="auto">
          <a:xfrm>
            <a:off x="539552" y="395288"/>
            <a:ext cx="820916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s-A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n" pitchFamily="2" charset="0"/>
                <a:ea typeface="Roboto Cn" pitchFamily="2" charset="0"/>
              </a:rPr>
              <a:t>Actividades de Investigación</a:t>
            </a:r>
            <a:r>
              <a:rPr lang="es-A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n" pitchFamily="2" charset="0"/>
                <a:ea typeface="Roboto Cn" pitchFamily="2" charset="0"/>
              </a:rPr>
              <a:t> </a:t>
            </a:r>
            <a:endParaRPr lang="es-A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Cn" pitchFamily="2" charset="0"/>
              <a:ea typeface="Roboto Cn" pitchFamily="2" charset="0"/>
            </a:endParaRPr>
          </a:p>
        </p:txBody>
      </p:sp>
      <p:sp>
        <p:nvSpPr>
          <p:cNvPr id="14340" name="20 CuadroTexto"/>
          <p:cNvSpPr txBox="1">
            <a:spLocks noChangeArrowheads="1"/>
          </p:cNvSpPr>
          <p:nvPr/>
        </p:nvSpPr>
        <p:spPr bwMode="auto">
          <a:xfrm>
            <a:off x="539552" y="1056379"/>
            <a:ext cx="8209161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</a:rPr>
              <a:t>-Presentación de trabajos científicos en congresos AAOT y ATO.</a:t>
            </a:r>
          </a:p>
          <a:p>
            <a:pPr>
              <a:defRPr/>
            </a:pPr>
            <a: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</a:rPr>
              <a:t>-Concurrencia a congresos según año de residencia, desde primer año.</a:t>
            </a:r>
          </a:p>
          <a:p>
            <a:pPr>
              <a:defRPr/>
            </a:pPr>
            <a: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</a:rPr>
              <a:t>-Concurrencia a competencias </a:t>
            </a:r>
            <a:r>
              <a:rPr lang="es-AR" sz="2000" dirty="0" err="1">
                <a:solidFill>
                  <a:schemeClr val="bg1">
                    <a:lumMod val="50000"/>
                  </a:schemeClr>
                </a:solidFill>
                <a:latin typeface="Roboto Cn" pitchFamily="2" charset="0"/>
              </a:rPr>
              <a:t>inter-residentes</a:t>
            </a:r>
            <a: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</a:rPr>
              <a:t> (CIROT).</a:t>
            </a:r>
          </a:p>
          <a:p>
            <a:pPr>
              <a:defRPr/>
            </a:pPr>
            <a: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</a:rPr>
              <a:t>-Curso bianual de ortopedia y traumatología AAOT a partir de mediado de 2do año.</a:t>
            </a:r>
          </a:p>
          <a:p>
            <a:pPr>
              <a:defRPr/>
            </a:pPr>
            <a:r>
              <a:rPr lang="es-AR" sz="20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</a:rPr>
              <a:t>-Curso de Metodología de la Investigación y presentación de trabajos científicos a cargo de la UNNOBA.</a:t>
            </a:r>
            <a:endParaRPr lang="es-AR" sz="2000" dirty="0"/>
          </a:p>
          <a:p>
            <a:pPr>
              <a:defRPr/>
            </a:pPr>
            <a:endParaRPr lang="es-AR" sz="2000" dirty="0">
              <a:solidFill>
                <a:schemeClr val="bg1">
                  <a:lumMod val="50000"/>
                </a:schemeClr>
              </a:solidFill>
              <a:latin typeface="Roboto Cn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28 Imagen" descr="Banda con logo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4 Rectángulo"/>
          <p:cNvSpPr/>
          <p:nvPr/>
        </p:nvSpPr>
        <p:spPr>
          <a:xfrm>
            <a:off x="179388" y="132642"/>
            <a:ext cx="8785225" cy="52562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14339" name="18 CuadroTexto"/>
          <p:cNvSpPr txBox="1">
            <a:spLocks noChangeArrowheads="1"/>
          </p:cNvSpPr>
          <p:nvPr/>
        </p:nvSpPr>
        <p:spPr bwMode="auto">
          <a:xfrm>
            <a:off x="179387" y="395288"/>
            <a:ext cx="8569326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s-A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n" pitchFamily="2" charset="0"/>
                <a:ea typeface="Roboto Cn" pitchFamily="2" charset="0"/>
              </a:rPr>
              <a:t>Información Complementaria</a:t>
            </a:r>
            <a:r>
              <a:rPr lang="es-A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n" pitchFamily="2" charset="0"/>
                <a:ea typeface="Roboto Cn" pitchFamily="2" charset="0"/>
              </a:rPr>
              <a:t> </a:t>
            </a:r>
            <a:endParaRPr lang="es-A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Cn" pitchFamily="2" charset="0"/>
              <a:ea typeface="Roboto Cn" pitchFamily="2" charset="0"/>
            </a:endParaRPr>
          </a:p>
        </p:txBody>
      </p:sp>
      <p:sp>
        <p:nvSpPr>
          <p:cNvPr id="14340" name="20 CuadroTexto"/>
          <p:cNvSpPr txBox="1">
            <a:spLocks noChangeArrowheads="1"/>
          </p:cNvSpPr>
          <p:nvPr/>
        </p:nvSpPr>
        <p:spPr bwMode="auto">
          <a:xfrm>
            <a:off x="357158" y="1357298"/>
            <a:ext cx="846299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s-AR" sz="32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</a:rPr>
              <a:t>Buen grupo, excelente clima laboral, patologías divididas según especialidad,  cordialidad desde el primer día, reuniones extracurriculares de esparcimiento, servicio en gran expansión. </a:t>
            </a:r>
          </a:p>
          <a:p>
            <a:pPr>
              <a:defRPr/>
            </a:pPr>
            <a:r>
              <a:rPr lang="es-AR" sz="32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</a:rPr>
              <a:t>Sector exclusivo del residente (módulo habitacional propio) y un espacio exclusivo para la residencia. </a:t>
            </a:r>
          </a:p>
          <a:p>
            <a:pPr>
              <a:defRPr/>
            </a:pPr>
            <a:r>
              <a:rPr lang="es-AR" sz="3200" dirty="0">
                <a:solidFill>
                  <a:schemeClr val="bg1">
                    <a:lumMod val="50000"/>
                  </a:schemeClr>
                </a:solidFill>
                <a:latin typeface="Roboto Cn" pitchFamily="2" charset="0"/>
              </a:rPr>
              <a:t> </a:t>
            </a:r>
            <a:endParaRPr lang="es-AR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529</TotalTime>
  <Words>645</Words>
  <Application>Microsoft Office PowerPoint</Application>
  <PresentationFormat>Presentación en pantalla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Sandra</dc:creator>
  <cp:lastModifiedBy>HIGA</cp:lastModifiedBy>
  <cp:revision>54</cp:revision>
  <dcterms:created xsi:type="dcterms:W3CDTF">2020-04-21T21:56:41Z</dcterms:created>
  <dcterms:modified xsi:type="dcterms:W3CDTF">2020-08-07T13:50:45Z</dcterms:modified>
</cp:coreProperties>
</file>